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505" r:id="rId3"/>
    <p:sldId id="506" r:id="rId4"/>
    <p:sldId id="435" r:id="rId5"/>
    <p:sldId id="756" r:id="rId6"/>
    <p:sldId id="757" r:id="rId7"/>
    <p:sldId id="758" r:id="rId8"/>
    <p:sldId id="1022" r:id="rId9"/>
    <p:sldId id="759" r:id="rId10"/>
    <p:sldId id="760" r:id="rId11"/>
    <p:sldId id="437" r:id="rId12"/>
    <p:sldId id="761" r:id="rId13"/>
    <p:sldId id="469" r:id="rId14"/>
    <p:sldId id="507" r:id="rId15"/>
    <p:sldId id="512" r:id="rId16"/>
    <p:sldId id="762" r:id="rId17"/>
    <p:sldId id="455" r:id="rId18"/>
    <p:sldId id="508" r:id="rId19"/>
    <p:sldId id="509" r:id="rId20"/>
    <p:sldId id="516" r:id="rId21"/>
    <p:sldId id="523" r:id="rId22"/>
    <p:sldId id="1044" r:id="rId23"/>
    <p:sldId id="524" r:id="rId24"/>
    <p:sldId id="527" r:id="rId25"/>
    <p:sldId id="1140" r:id="rId26"/>
    <p:sldId id="525" r:id="rId27"/>
    <p:sldId id="1045" r:id="rId28"/>
    <p:sldId id="526" r:id="rId29"/>
    <p:sldId id="532" r:id="rId30"/>
    <p:sldId id="533" r:id="rId31"/>
    <p:sldId id="1046" r:id="rId32"/>
    <p:sldId id="1047" r:id="rId33"/>
    <p:sldId id="534" r:id="rId34"/>
    <p:sldId id="510" r:id="rId35"/>
    <p:sldId id="1145" r:id="rId36"/>
    <p:sldId id="511" r:id="rId37"/>
    <p:sldId id="1144" r:id="rId38"/>
    <p:sldId id="1147" r:id="rId39"/>
    <p:sldId id="535" r:id="rId40"/>
    <p:sldId id="1048" r:id="rId41"/>
    <p:sldId id="1049" r:id="rId42"/>
    <p:sldId id="514" r:id="rId43"/>
    <p:sldId id="1066" r:id="rId44"/>
    <p:sldId id="515" r:id="rId45"/>
    <p:sldId id="517" r:id="rId46"/>
    <p:sldId id="1054" r:id="rId47"/>
    <p:sldId id="1055" r:id="rId48"/>
    <p:sldId id="1056" r:id="rId49"/>
    <p:sldId id="1057" r:id="rId50"/>
    <p:sldId id="1058" r:id="rId51"/>
    <p:sldId id="1059" r:id="rId52"/>
    <p:sldId id="1060" r:id="rId53"/>
    <p:sldId id="1061" r:id="rId54"/>
    <p:sldId id="1062" r:id="rId55"/>
    <p:sldId id="1148" r:id="rId56"/>
    <p:sldId id="1063" r:id="rId58"/>
    <p:sldId id="1064" r:id="rId59"/>
    <p:sldId id="1065" r:id="rId60"/>
    <p:sldId id="536" r:id="rId61"/>
    <p:sldId id="538" r:id="rId62"/>
    <p:sldId id="1051" r:id="rId63"/>
    <p:sldId id="539" r:id="rId64"/>
    <p:sldId id="540" r:id="rId65"/>
    <p:sldId id="537" r:id="rId66"/>
    <p:sldId id="541" r:id="rId67"/>
    <p:sldId id="542" r:id="rId68"/>
    <p:sldId id="543" r:id="rId69"/>
    <p:sldId id="544" r:id="rId70"/>
    <p:sldId id="1050" r:id="rId71"/>
    <p:sldId id="1072" r:id="rId72"/>
    <p:sldId id="1073"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notesMaster" Target="notesMasters/notesMaster1.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E8B1ADC-7EAA-464D-A0D4-9811CE8EC701}"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329B4B53-6FA8-417D-84FA-4CF3D2D6EBEE}">
      <dgm:prSet phldrT="[Text]" custT="1"/>
      <dgm:spPr/>
      <dgm:t>
        <a:bodyPr/>
        <a:lstStyle/>
        <a:p>
          <a:r>
            <a:rPr lang="en-US" sz="1800"/>
            <a:t>Project scope</a:t>
          </a:r>
        </a:p>
      </dgm:t>
    </dgm:pt>
    <dgm:pt modelId="{F054914D-8F7C-4AFF-9572-1A5D2CAE2813}" cxnId="{1679E79F-6BEC-41AC-9088-D43EC598610C}" type="parTrans">
      <dgm:prSet/>
      <dgm:spPr/>
      <dgm:t>
        <a:bodyPr/>
        <a:lstStyle/>
        <a:p>
          <a:endParaRPr lang="en-US" sz="1800"/>
        </a:p>
      </dgm:t>
    </dgm:pt>
    <dgm:pt modelId="{B553546B-BB43-42A1-89CC-76AB504CD4BB}" cxnId="{1679E79F-6BEC-41AC-9088-D43EC598610C}" type="sibTrans">
      <dgm:prSet/>
      <dgm:spPr/>
      <dgm:t>
        <a:bodyPr/>
        <a:lstStyle/>
        <a:p>
          <a:endParaRPr lang="en-US" sz="1800"/>
        </a:p>
      </dgm:t>
    </dgm:pt>
    <dgm:pt modelId="{A45C1452-4D84-4AB8-BC7C-4A49B034BA0D}">
      <dgm:prSet phldrT="[Text]" custT="1"/>
      <dgm:spPr/>
      <dgm:t>
        <a:bodyPr/>
        <a:lstStyle/>
        <a:p>
          <a:r>
            <a:rPr lang="en-US" sz="1800"/>
            <a:t>Contract requirements</a:t>
          </a:r>
        </a:p>
      </dgm:t>
    </dgm:pt>
    <dgm:pt modelId="{071C19A7-9F8B-4309-98DD-25D196055747}" cxnId="{67E34DAB-36F6-44C4-B771-00C7CD4CE361}" type="parTrans">
      <dgm:prSet/>
      <dgm:spPr/>
      <dgm:t>
        <a:bodyPr/>
        <a:lstStyle/>
        <a:p>
          <a:endParaRPr lang="en-US" sz="1800"/>
        </a:p>
      </dgm:t>
    </dgm:pt>
    <dgm:pt modelId="{9C6BB219-8BFE-4C77-AD8F-22A97EA0F176}" cxnId="{67E34DAB-36F6-44C4-B771-00C7CD4CE361}" type="sibTrans">
      <dgm:prSet/>
      <dgm:spPr/>
      <dgm:t>
        <a:bodyPr/>
        <a:lstStyle/>
        <a:p>
          <a:endParaRPr lang="en-US" sz="1800"/>
        </a:p>
      </dgm:t>
    </dgm:pt>
    <dgm:pt modelId="{76F1097C-110C-40BA-AC9C-1AB742917A88}">
      <dgm:prSet phldrT="[Text]" custT="1"/>
      <dgm:spPr/>
      <dgm:t>
        <a:bodyPr/>
        <a:lstStyle/>
        <a:p>
          <a:r>
            <a:rPr lang="en-US" sz="1800"/>
            <a:t>Schedules</a:t>
          </a:r>
        </a:p>
      </dgm:t>
    </dgm:pt>
    <dgm:pt modelId="{62F6B9DA-F4F4-4247-B2E5-CEF81E6088A3}" cxnId="{765D983B-53AB-4965-B8A6-0196620348BD}" type="parTrans">
      <dgm:prSet/>
      <dgm:spPr/>
      <dgm:t>
        <a:bodyPr/>
        <a:lstStyle/>
        <a:p>
          <a:endParaRPr lang="en-US" sz="1800"/>
        </a:p>
      </dgm:t>
    </dgm:pt>
    <dgm:pt modelId="{606387B4-0BBC-4A8B-A82C-D3E0C8CEFD4F}" cxnId="{765D983B-53AB-4965-B8A6-0196620348BD}" type="sibTrans">
      <dgm:prSet/>
      <dgm:spPr/>
      <dgm:t>
        <a:bodyPr/>
        <a:lstStyle/>
        <a:p>
          <a:endParaRPr lang="en-US" sz="1800"/>
        </a:p>
      </dgm:t>
    </dgm:pt>
    <dgm:pt modelId="{5B2F05C4-33C4-4F69-A482-06E445EEDF2C}">
      <dgm:prSet phldrT="[Text]" custT="1"/>
      <dgm:spPr/>
      <dgm:t>
        <a:bodyPr/>
        <a:lstStyle/>
        <a:p>
          <a:r>
            <a:rPr lang="en-US" sz="1800"/>
            <a:t>Personnel</a:t>
          </a:r>
        </a:p>
      </dgm:t>
    </dgm:pt>
    <dgm:pt modelId="{202FB7A4-2BE0-4EA3-87FD-0B6A2470259B}" cxnId="{C9555313-6796-4ACD-B504-C90E758C8B9A}" type="parTrans">
      <dgm:prSet/>
      <dgm:spPr/>
      <dgm:t>
        <a:bodyPr/>
        <a:lstStyle/>
        <a:p>
          <a:endParaRPr lang="en-US" sz="1800"/>
        </a:p>
      </dgm:t>
    </dgm:pt>
    <dgm:pt modelId="{7E7A1395-C465-4668-A8B3-7AAEFD30F490}" cxnId="{C9555313-6796-4ACD-B504-C90E758C8B9A}" type="sibTrans">
      <dgm:prSet/>
      <dgm:spPr/>
      <dgm:t>
        <a:bodyPr/>
        <a:lstStyle/>
        <a:p>
          <a:endParaRPr lang="en-US" sz="1800"/>
        </a:p>
      </dgm:t>
    </dgm:pt>
    <dgm:pt modelId="{699063D3-6090-4B3A-BF45-BE4B2E439F44}">
      <dgm:prSet phldrT="[Text]" custT="1"/>
      <dgm:spPr/>
      <dgm:t>
        <a:bodyPr/>
        <a:lstStyle/>
        <a:p>
          <a:r>
            <a:rPr lang="en-US" sz="1800"/>
            <a:t>Objective</a:t>
          </a:r>
        </a:p>
      </dgm:t>
    </dgm:pt>
    <dgm:pt modelId="{4546E830-E4C4-446F-BD54-C3D45DCFFFB9}" cxnId="{9BA801C5-CFA5-4775-AC1E-C8BE091E727A}" type="parTrans">
      <dgm:prSet/>
      <dgm:spPr/>
      <dgm:t>
        <a:bodyPr/>
        <a:lstStyle/>
        <a:p>
          <a:endParaRPr lang="en-US" sz="1800"/>
        </a:p>
      </dgm:t>
    </dgm:pt>
    <dgm:pt modelId="{B0681BD2-BEDB-4556-93DA-E894051650C9}" cxnId="{9BA801C5-CFA5-4775-AC1E-C8BE091E727A}" type="sibTrans">
      <dgm:prSet/>
      <dgm:spPr/>
      <dgm:t>
        <a:bodyPr/>
        <a:lstStyle/>
        <a:p>
          <a:endParaRPr lang="en-US" sz="1800"/>
        </a:p>
      </dgm:t>
    </dgm:pt>
    <dgm:pt modelId="{6E0E29EF-9F77-4FA5-BC43-7191DAD1E7BB}">
      <dgm:prSet custT="1"/>
      <dgm:spPr/>
      <dgm:t>
        <a:bodyPr/>
        <a:lstStyle/>
        <a:p>
          <a:r>
            <a:rPr lang="en-US" sz="1800"/>
            <a:t>Resources</a:t>
          </a:r>
        </a:p>
      </dgm:t>
    </dgm:pt>
    <dgm:pt modelId="{C5C1AA56-3DCC-42E3-BC02-FE1B44F1A8E2}" cxnId="{96F10A10-80FE-4D88-AAA3-EFD4FC713DF9}" type="parTrans">
      <dgm:prSet/>
      <dgm:spPr/>
      <dgm:t>
        <a:bodyPr/>
        <a:lstStyle/>
        <a:p>
          <a:endParaRPr lang="en-US" sz="1800"/>
        </a:p>
      </dgm:t>
    </dgm:pt>
    <dgm:pt modelId="{533AABD5-7B67-4836-BA40-C35609C28E38}" cxnId="{96F10A10-80FE-4D88-AAA3-EFD4FC713DF9}" type="sibTrans">
      <dgm:prSet/>
      <dgm:spPr/>
      <dgm:t>
        <a:bodyPr/>
        <a:lstStyle/>
        <a:p>
          <a:endParaRPr lang="en-US" sz="1800"/>
        </a:p>
      </dgm:t>
    </dgm:pt>
    <dgm:pt modelId="{FF391B07-03CB-4A71-A5B0-3091BD8D54DB}">
      <dgm:prSet custT="1"/>
      <dgm:spPr/>
      <dgm:t>
        <a:bodyPr/>
        <a:lstStyle/>
        <a:p>
          <a:r>
            <a:rPr lang="en-US" sz="1800"/>
            <a:t>Control</a:t>
          </a:r>
        </a:p>
      </dgm:t>
    </dgm:pt>
    <dgm:pt modelId="{1657E95B-C83B-44E9-8853-A5C49AC3DB36}" cxnId="{876C24E3-E8D3-45BF-B6B3-EF82EBC9DF69}" type="parTrans">
      <dgm:prSet/>
      <dgm:spPr/>
      <dgm:t>
        <a:bodyPr/>
        <a:lstStyle/>
        <a:p>
          <a:endParaRPr lang="en-US" sz="1800"/>
        </a:p>
      </dgm:t>
    </dgm:pt>
    <dgm:pt modelId="{0A7E6F06-47BF-4C96-81ED-21F2C506AC3A}" cxnId="{876C24E3-E8D3-45BF-B6B3-EF82EBC9DF69}" type="sibTrans">
      <dgm:prSet/>
      <dgm:spPr/>
      <dgm:t>
        <a:bodyPr/>
        <a:lstStyle/>
        <a:p>
          <a:endParaRPr lang="en-US" sz="1800"/>
        </a:p>
      </dgm:t>
    </dgm:pt>
    <dgm:pt modelId="{9267175F-A875-4C7E-B732-36BB89819592}">
      <dgm:prSet custT="1"/>
      <dgm:spPr/>
      <dgm:t>
        <a:bodyPr/>
        <a:lstStyle/>
        <a:p>
          <a:r>
            <a:rPr lang="en-US" sz="1800"/>
            <a:t>Risk and problem analysis</a:t>
          </a:r>
        </a:p>
      </dgm:t>
    </dgm:pt>
    <dgm:pt modelId="{CB7B7616-B144-42CE-81B2-08B8CBE62F67}" cxnId="{3AF5039F-1F05-494D-AFC9-5CFAC248A9C8}" type="parTrans">
      <dgm:prSet/>
      <dgm:spPr/>
      <dgm:t>
        <a:bodyPr/>
        <a:lstStyle/>
        <a:p>
          <a:endParaRPr lang="en-US" sz="1800"/>
        </a:p>
      </dgm:t>
    </dgm:pt>
    <dgm:pt modelId="{5A7E7197-8E0A-4B68-94D4-4FF265BBF540}" cxnId="{3AF5039F-1F05-494D-AFC9-5CFAC248A9C8}" type="sibTrans">
      <dgm:prSet/>
      <dgm:spPr/>
      <dgm:t>
        <a:bodyPr/>
        <a:lstStyle/>
        <a:p>
          <a:endParaRPr lang="en-US" sz="1800"/>
        </a:p>
      </dgm:t>
    </dgm:pt>
    <dgm:pt modelId="{0E3FF37C-FA44-4183-A6C1-11BD215C9D27}" type="pres">
      <dgm:prSet presAssocID="{1E8B1ADC-7EAA-464D-A0D4-9811CE8EC701}" presName="cycle" presStyleCnt="0">
        <dgm:presLayoutVars>
          <dgm:dir/>
          <dgm:resizeHandles val="exact"/>
        </dgm:presLayoutVars>
      </dgm:prSet>
      <dgm:spPr/>
    </dgm:pt>
    <dgm:pt modelId="{2C6051B5-F128-46E8-AF28-E2C93E4B8D6F}" type="pres">
      <dgm:prSet presAssocID="{329B4B53-6FA8-417D-84FA-4CF3D2D6EBEE}" presName="dummy" presStyleCnt="0"/>
      <dgm:spPr/>
    </dgm:pt>
    <dgm:pt modelId="{CB33E8EF-6E73-4264-954F-AE9454BAB395}" type="pres">
      <dgm:prSet presAssocID="{329B4B53-6FA8-417D-84FA-4CF3D2D6EBEE}" presName="node" presStyleLbl="revTx" presStyleIdx="0" presStyleCnt="8">
        <dgm:presLayoutVars>
          <dgm:bulletEnabled val="1"/>
        </dgm:presLayoutVars>
      </dgm:prSet>
      <dgm:spPr/>
    </dgm:pt>
    <dgm:pt modelId="{8BFF1B8A-B42D-40A5-A0B8-29A419812AC4}" type="pres">
      <dgm:prSet presAssocID="{B553546B-BB43-42A1-89CC-76AB504CD4BB}" presName="sibTrans" presStyleLbl="node1" presStyleIdx="0" presStyleCnt="8"/>
      <dgm:spPr/>
    </dgm:pt>
    <dgm:pt modelId="{3D57EA10-F263-4FF6-842C-69A20DC757A9}" type="pres">
      <dgm:prSet presAssocID="{A45C1452-4D84-4AB8-BC7C-4A49B034BA0D}" presName="dummy" presStyleCnt="0"/>
      <dgm:spPr/>
    </dgm:pt>
    <dgm:pt modelId="{6C6A3E43-33C2-4015-91F4-584FF8A08A36}" type="pres">
      <dgm:prSet presAssocID="{A45C1452-4D84-4AB8-BC7C-4A49B034BA0D}" presName="node" presStyleLbl="revTx" presStyleIdx="1" presStyleCnt="8" custScaleX="190002">
        <dgm:presLayoutVars>
          <dgm:bulletEnabled val="1"/>
        </dgm:presLayoutVars>
      </dgm:prSet>
      <dgm:spPr/>
    </dgm:pt>
    <dgm:pt modelId="{3DE9985A-314A-486B-BE74-63C3910F65C8}" type="pres">
      <dgm:prSet presAssocID="{9C6BB219-8BFE-4C77-AD8F-22A97EA0F176}" presName="sibTrans" presStyleLbl="node1" presStyleIdx="1" presStyleCnt="8"/>
      <dgm:spPr/>
    </dgm:pt>
    <dgm:pt modelId="{05545279-1587-46BE-877B-B74278EEADE6}" type="pres">
      <dgm:prSet presAssocID="{76F1097C-110C-40BA-AC9C-1AB742917A88}" presName="dummy" presStyleCnt="0"/>
      <dgm:spPr/>
    </dgm:pt>
    <dgm:pt modelId="{E380B638-F9DA-436A-95CC-F2D655F85C43}" type="pres">
      <dgm:prSet presAssocID="{76F1097C-110C-40BA-AC9C-1AB742917A88}" presName="node" presStyleLbl="revTx" presStyleIdx="2" presStyleCnt="8" custScaleX="149254">
        <dgm:presLayoutVars>
          <dgm:bulletEnabled val="1"/>
        </dgm:presLayoutVars>
      </dgm:prSet>
      <dgm:spPr/>
    </dgm:pt>
    <dgm:pt modelId="{53E79BB9-9829-47F1-A214-0EC3F9AB98E2}" type="pres">
      <dgm:prSet presAssocID="{606387B4-0BBC-4A8B-A82C-D3E0C8CEFD4F}" presName="sibTrans" presStyleLbl="node1" presStyleIdx="2" presStyleCnt="8"/>
      <dgm:spPr/>
    </dgm:pt>
    <dgm:pt modelId="{FA5AE21F-6721-4D9E-9DD9-812FD08646FC}" type="pres">
      <dgm:prSet presAssocID="{6E0E29EF-9F77-4FA5-BC43-7191DAD1E7BB}" presName="dummy" presStyleCnt="0"/>
      <dgm:spPr/>
    </dgm:pt>
    <dgm:pt modelId="{03CF870E-0740-4B6E-B477-6652DBF92686}" type="pres">
      <dgm:prSet presAssocID="{6E0E29EF-9F77-4FA5-BC43-7191DAD1E7BB}" presName="node" presStyleLbl="revTx" presStyleIdx="3" presStyleCnt="8" custScaleX="163831">
        <dgm:presLayoutVars>
          <dgm:bulletEnabled val="1"/>
        </dgm:presLayoutVars>
      </dgm:prSet>
      <dgm:spPr/>
    </dgm:pt>
    <dgm:pt modelId="{43E69B21-49CA-457C-86F5-6E651D06EDE2}" type="pres">
      <dgm:prSet presAssocID="{533AABD5-7B67-4836-BA40-C35609C28E38}" presName="sibTrans" presStyleLbl="node1" presStyleIdx="3" presStyleCnt="8"/>
      <dgm:spPr/>
    </dgm:pt>
    <dgm:pt modelId="{5437CCB6-0F8D-4EFE-AFFA-2CCC327DF3DB}" type="pres">
      <dgm:prSet presAssocID="{5B2F05C4-33C4-4F69-A482-06E445EEDF2C}" presName="dummy" presStyleCnt="0"/>
      <dgm:spPr/>
    </dgm:pt>
    <dgm:pt modelId="{5256DAB0-201F-4DBF-A8E2-5F122094FE87}" type="pres">
      <dgm:prSet presAssocID="{5B2F05C4-33C4-4F69-A482-06E445EEDF2C}" presName="node" presStyleLbl="revTx" presStyleIdx="4" presStyleCnt="8" custScaleX="173369">
        <dgm:presLayoutVars>
          <dgm:bulletEnabled val="1"/>
        </dgm:presLayoutVars>
      </dgm:prSet>
      <dgm:spPr/>
    </dgm:pt>
    <dgm:pt modelId="{63114F73-017D-4321-9069-816D51259E23}" type="pres">
      <dgm:prSet presAssocID="{7E7A1395-C465-4668-A8B3-7AAEFD30F490}" presName="sibTrans" presStyleLbl="node1" presStyleIdx="4" presStyleCnt="8"/>
      <dgm:spPr/>
    </dgm:pt>
    <dgm:pt modelId="{701C0C24-2975-4DB8-B090-6D5C92A5D16E}" type="pres">
      <dgm:prSet presAssocID="{FF391B07-03CB-4A71-A5B0-3091BD8D54DB}" presName="dummy" presStyleCnt="0"/>
      <dgm:spPr/>
    </dgm:pt>
    <dgm:pt modelId="{25A72190-4A53-4396-B423-87CADD0617F4}" type="pres">
      <dgm:prSet presAssocID="{FF391B07-03CB-4A71-A5B0-3091BD8D54DB}" presName="node" presStyleLbl="revTx" presStyleIdx="5" presStyleCnt="8">
        <dgm:presLayoutVars>
          <dgm:bulletEnabled val="1"/>
        </dgm:presLayoutVars>
      </dgm:prSet>
      <dgm:spPr/>
    </dgm:pt>
    <dgm:pt modelId="{AFC8090A-6278-44E4-AEA0-CA135DA768CB}" type="pres">
      <dgm:prSet presAssocID="{0A7E6F06-47BF-4C96-81ED-21F2C506AC3A}" presName="sibTrans" presStyleLbl="node1" presStyleIdx="5" presStyleCnt="8"/>
      <dgm:spPr/>
    </dgm:pt>
    <dgm:pt modelId="{5F4541C1-B153-4024-9DF4-6827775CDDEE}" type="pres">
      <dgm:prSet presAssocID="{9267175F-A875-4C7E-B732-36BB89819592}" presName="dummy" presStyleCnt="0"/>
      <dgm:spPr/>
    </dgm:pt>
    <dgm:pt modelId="{570BAEBA-610A-44A9-81DB-A083566FAD75}" type="pres">
      <dgm:prSet presAssocID="{9267175F-A875-4C7E-B732-36BB89819592}" presName="node" presStyleLbl="revTx" presStyleIdx="6" presStyleCnt="8" custScaleX="178677">
        <dgm:presLayoutVars>
          <dgm:bulletEnabled val="1"/>
        </dgm:presLayoutVars>
      </dgm:prSet>
      <dgm:spPr/>
    </dgm:pt>
    <dgm:pt modelId="{53F7B7F4-357E-488F-BBE3-D5EB0A8FAEB7}" type="pres">
      <dgm:prSet presAssocID="{5A7E7197-8E0A-4B68-94D4-4FF265BBF540}" presName="sibTrans" presStyleLbl="node1" presStyleIdx="6" presStyleCnt="8"/>
      <dgm:spPr/>
    </dgm:pt>
    <dgm:pt modelId="{9B761141-F30B-4C71-A8A4-F68DFF3DDD84}" type="pres">
      <dgm:prSet presAssocID="{699063D3-6090-4B3A-BF45-BE4B2E439F44}" presName="dummy" presStyleCnt="0"/>
      <dgm:spPr/>
    </dgm:pt>
    <dgm:pt modelId="{4D280896-D4DC-41D8-955E-5E06ADDDCD4D}" type="pres">
      <dgm:prSet presAssocID="{699063D3-6090-4B3A-BF45-BE4B2E439F44}" presName="node" presStyleLbl="revTx" presStyleIdx="7" presStyleCnt="8" custScaleX="146908">
        <dgm:presLayoutVars>
          <dgm:bulletEnabled val="1"/>
        </dgm:presLayoutVars>
      </dgm:prSet>
      <dgm:spPr/>
    </dgm:pt>
    <dgm:pt modelId="{28401190-C956-4560-9953-4329DD454B3D}" type="pres">
      <dgm:prSet presAssocID="{B0681BD2-BEDB-4556-93DA-E894051650C9}" presName="sibTrans" presStyleLbl="node1" presStyleIdx="7" presStyleCnt="8"/>
      <dgm:spPr/>
    </dgm:pt>
  </dgm:ptLst>
  <dgm:cxnLst>
    <dgm:cxn modelId="{8B5E810C-4050-4463-BA4E-F4214F94ABAC}" type="presOf" srcId="{9C6BB219-8BFE-4C77-AD8F-22A97EA0F176}" destId="{3DE9985A-314A-486B-BE74-63C3910F65C8}" srcOrd="0" destOrd="0" presId="urn:microsoft.com/office/officeart/2005/8/layout/cycle1"/>
    <dgm:cxn modelId="{96F10A10-80FE-4D88-AAA3-EFD4FC713DF9}" srcId="{1E8B1ADC-7EAA-464D-A0D4-9811CE8EC701}" destId="{6E0E29EF-9F77-4FA5-BC43-7191DAD1E7BB}" srcOrd="3" destOrd="0" parTransId="{C5C1AA56-3DCC-42E3-BC02-FE1B44F1A8E2}" sibTransId="{533AABD5-7B67-4836-BA40-C35609C28E38}"/>
    <dgm:cxn modelId="{C9555313-6796-4ACD-B504-C90E758C8B9A}" srcId="{1E8B1ADC-7EAA-464D-A0D4-9811CE8EC701}" destId="{5B2F05C4-33C4-4F69-A482-06E445EEDF2C}" srcOrd="4" destOrd="0" parTransId="{202FB7A4-2BE0-4EA3-87FD-0B6A2470259B}" sibTransId="{7E7A1395-C465-4668-A8B3-7AAEFD30F490}"/>
    <dgm:cxn modelId="{64073034-07B1-44FC-B121-2D2C10B29D84}" type="presOf" srcId="{0A7E6F06-47BF-4C96-81ED-21F2C506AC3A}" destId="{AFC8090A-6278-44E4-AEA0-CA135DA768CB}" srcOrd="0" destOrd="0" presId="urn:microsoft.com/office/officeart/2005/8/layout/cycle1"/>
    <dgm:cxn modelId="{305A8636-4D80-4D32-85AB-73FB2F7CFA94}" type="presOf" srcId="{B553546B-BB43-42A1-89CC-76AB504CD4BB}" destId="{8BFF1B8A-B42D-40A5-A0B8-29A419812AC4}" srcOrd="0" destOrd="0" presId="urn:microsoft.com/office/officeart/2005/8/layout/cycle1"/>
    <dgm:cxn modelId="{765D983B-53AB-4965-B8A6-0196620348BD}" srcId="{1E8B1ADC-7EAA-464D-A0D4-9811CE8EC701}" destId="{76F1097C-110C-40BA-AC9C-1AB742917A88}" srcOrd="2" destOrd="0" parTransId="{62F6B9DA-F4F4-4247-B2E5-CEF81E6088A3}" sibTransId="{606387B4-0BBC-4A8B-A82C-D3E0C8CEFD4F}"/>
    <dgm:cxn modelId="{1F4F4B44-B667-420D-A711-0FF73EFC722E}" type="presOf" srcId="{533AABD5-7B67-4836-BA40-C35609C28E38}" destId="{43E69B21-49CA-457C-86F5-6E651D06EDE2}" srcOrd="0" destOrd="0" presId="urn:microsoft.com/office/officeart/2005/8/layout/cycle1"/>
    <dgm:cxn modelId="{200C2346-2204-41DB-9070-05931563C7F4}" type="presOf" srcId="{5A7E7197-8E0A-4B68-94D4-4FF265BBF540}" destId="{53F7B7F4-357E-488F-BBE3-D5EB0A8FAEB7}" srcOrd="0" destOrd="0" presId="urn:microsoft.com/office/officeart/2005/8/layout/cycle1"/>
    <dgm:cxn modelId="{DF8C664C-3FCD-4AC5-A4D0-12EF92CD6C20}" type="presOf" srcId="{76F1097C-110C-40BA-AC9C-1AB742917A88}" destId="{E380B638-F9DA-436A-95CC-F2D655F85C43}" srcOrd="0" destOrd="0" presId="urn:microsoft.com/office/officeart/2005/8/layout/cycle1"/>
    <dgm:cxn modelId="{0E17BA4F-E79B-4B91-997E-E68C576326FC}" type="presOf" srcId="{1E8B1ADC-7EAA-464D-A0D4-9811CE8EC701}" destId="{0E3FF37C-FA44-4183-A6C1-11BD215C9D27}" srcOrd="0" destOrd="0" presId="urn:microsoft.com/office/officeart/2005/8/layout/cycle1"/>
    <dgm:cxn modelId="{3EF1BF72-AA7E-4374-8181-A2151D4A6CE9}" type="presOf" srcId="{B0681BD2-BEDB-4556-93DA-E894051650C9}" destId="{28401190-C956-4560-9953-4329DD454B3D}" srcOrd="0" destOrd="0" presId="urn:microsoft.com/office/officeart/2005/8/layout/cycle1"/>
    <dgm:cxn modelId="{58CE4B77-A13E-4A13-B255-4662C33B22CF}" type="presOf" srcId="{5B2F05C4-33C4-4F69-A482-06E445EEDF2C}" destId="{5256DAB0-201F-4DBF-A8E2-5F122094FE87}" srcOrd="0" destOrd="0" presId="urn:microsoft.com/office/officeart/2005/8/layout/cycle1"/>
    <dgm:cxn modelId="{3AF5039F-1F05-494D-AFC9-5CFAC248A9C8}" srcId="{1E8B1ADC-7EAA-464D-A0D4-9811CE8EC701}" destId="{9267175F-A875-4C7E-B732-36BB89819592}" srcOrd="6" destOrd="0" parTransId="{CB7B7616-B144-42CE-81B2-08B8CBE62F67}" sibTransId="{5A7E7197-8E0A-4B68-94D4-4FF265BBF540}"/>
    <dgm:cxn modelId="{12A1579F-9BC7-4A2E-8E3A-ECFFB31D3B46}" type="presOf" srcId="{A45C1452-4D84-4AB8-BC7C-4A49B034BA0D}" destId="{6C6A3E43-33C2-4015-91F4-584FF8A08A36}" srcOrd="0" destOrd="0" presId="urn:microsoft.com/office/officeart/2005/8/layout/cycle1"/>
    <dgm:cxn modelId="{1679E79F-6BEC-41AC-9088-D43EC598610C}" srcId="{1E8B1ADC-7EAA-464D-A0D4-9811CE8EC701}" destId="{329B4B53-6FA8-417D-84FA-4CF3D2D6EBEE}" srcOrd="0" destOrd="0" parTransId="{F054914D-8F7C-4AFF-9572-1A5D2CAE2813}" sibTransId="{B553546B-BB43-42A1-89CC-76AB504CD4BB}"/>
    <dgm:cxn modelId="{67E34DAB-36F6-44C4-B771-00C7CD4CE361}" srcId="{1E8B1ADC-7EAA-464D-A0D4-9811CE8EC701}" destId="{A45C1452-4D84-4AB8-BC7C-4A49B034BA0D}" srcOrd="1" destOrd="0" parTransId="{071C19A7-9F8B-4309-98DD-25D196055747}" sibTransId="{9C6BB219-8BFE-4C77-AD8F-22A97EA0F176}"/>
    <dgm:cxn modelId="{F881A8AF-AB03-4B58-BF1D-179D87682D22}" type="presOf" srcId="{699063D3-6090-4B3A-BF45-BE4B2E439F44}" destId="{4D280896-D4DC-41D8-955E-5E06ADDDCD4D}" srcOrd="0" destOrd="0" presId="urn:microsoft.com/office/officeart/2005/8/layout/cycle1"/>
    <dgm:cxn modelId="{D1E5BFC0-3917-43A3-9FA2-1F4056BED77A}" type="presOf" srcId="{6E0E29EF-9F77-4FA5-BC43-7191DAD1E7BB}" destId="{03CF870E-0740-4B6E-B477-6652DBF92686}" srcOrd="0" destOrd="0" presId="urn:microsoft.com/office/officeart/2005/8/layout/cycle1"/>
    <dgm:cxn modelId="{47113FC2-C100-4B4A-B0A2-D96DFDE0DE0C}" type="presOf" srcId="{7E7A1395-C465-4668-A8B3-7AAEFD30F490}" destId="{63114F73-017D-4321-9069-816D51259E23}" srcOrd="0" destOrd="0" presId="urn:microsoft.com/office/officeart/2005/8/layout/cycle1"/>
    <dgm:cxn modelId="{58C352C2-DAA1-4535-AD7D-C97F1F2472F2}" type="presOf" srcId="{329B4B53-6FA8-417D-84FA-4CF3D2D6EBEE}" destId="{CB33E8EF-6E73-4264-954F-AE9454BAB395}" srcOrd="0" destOrd="0" presId="urn:microsoft.com/office/officeart/2005/8/layout/cycle1"/>
    <dgm:cxn modelId="{C0CEB6C3-AFE1-4336-80DB-683D300E5C07}" type="presOf" srcId="{606387B4-0BBC-4A8B-A82C-D3E0C8CEFD4F}" destId="{53E79BB9-9829-47F1-A214-0EC3F9AB98E2}" srcOrd="0" destOrd="0" presId="urn:microsoft.com/office/officeart/2005/8/layout/cycle1"/>
    <dgm:cxn modelId="{9BA801C5-CFA5-4775-AC1E-C8BE091E727A}" srcId="{1E8B1ADC-7EAA-464D-A0D4-9811CE8EC701}" destId="{699063D3-6090-4B3A-BF45-BE4B2E439F44}" srcOrd="7" destOrd="0" parTransId="{4546E830-E4C4-446F-BD54-C3D45DCFFFB9}" sibTransId="{B0681BD2-BEDB-4556-93DA-E894051650C9}"/>
    <dgm:cxn modelId="{20AEA2D7-D00E-475D-BCBD-98283C7E2454}" type="presOf" srcId="{9267175F-A875-4C7E-B732-36BB89819592}" destId="{570BAEBA-610A-44A9-81DB-A083566FAD75}" srcOrd="0" destOrd="0" presId="urn:microsoft.com/office/officeart/2005/8/layout/cycle1"/>
    <dgm:cxn modelId="{876C24E3-E8D3-45BF-B6B3-EF82EBC9DF69}" srcId="{1E8B1ADC-7EAA-464D-A0D4-9811CE8EC701}" destId="{FF391B07-03CB-4A71-A5B0-3091BD8D54DB}" srcOrd="5" destOrd="0" parTransId="{1657E95B-C83B-44E9-8853-A5C49AC3DB36}" sibTransId="{0A7E6F06-47BF-4C96-81ED-21F2C506AC3A}"/>
    <dgm:cxn modelId="{C42550FA-6476-40BB-B40E-09C292D65024}" type="presOf" srcId="{FF391B07-03CB-4A71-A5B0-3091BD8D54DB}" destId="{25A72190-4A53-4396-B423-87CADD0617F4}" srcOrd="0" destOrd="0" presId="urn:microsoft.com/office/officeart/2005/8/layout/cycle1"/>
    <dgm:cxn modelId="{8F46899C-7343-477E-80CB-FDFDE66AD833}" type="presParOf" srcId="{0E3FF37C-FA44-4183-A6C1-11BD215C9D27}" destId="{2C6051B5-F128-46E8-AF28-E2C93E4B8D6F}" srcOrd="0" destOrd="0" presId="urn:microsoft.com/office/officeart/2005/8/layout/cycle1"/>
    <dgm:cxn modelId="{B40A1F3C-575F-494A-A47F-CE3C984BCA10}" type="presParOf" srcId="{0E3FF37C-FA44-4183-A6C1-11BD215C9D27}" destId="{CB33E8EF-6E73-4264-954F-AE9454BAB395}" srcOrd="1" destOrd="0" presId="urn:microsoft.com/office/officeart/2005/8/layout/cycle1"/>
    <dgm:cxn modelId="{74A5E10B-9578-428D-8ACA-61B7D9ECFCC2}" type="presParOf" srcId="{0E3FF37C-FA44-4183-A6C1-11BD215C9D27}" destId="{8BFF1B8A-B42D-40A5-A0B8-29A419812AC4}" srcOrd="2" destOrd="0" presId="urn:microsoft.com/office/officeart/2005/8/layout/cycle1"/>
    <dgm:cxn modelId="{02FE8228-9D04-4768-A1A2-84548C91EF78}" type="presParOf" srcId="{0E3FF37C-FA44-4183-A6C1-11BD215C9D27}" destId="{3D57EA10-F263-4FF6-842C-69A20DC757A9}" srcOrd="3" destOrd="0" presId="urn:microsoft.com/office/officeart/2005/8/layout/cycle1"/>
    <dgm:cxn modelId="{51623544-FB43-4DB5-9789-4FE9389E337E}" type="presParOf" srcId="{0E3FF37C-FA44-4183-A6C1-11BD215C9D27}" destId="{6C6A3E43-33C2-4015-91F4-584FF8A08A36}" srcOrd="4" destOrd="0" presId="urn:microsoft.com/office/officeart/2005/8/layout/cycle1"/>
    <dgm:cxn modelId="{EBD6C1D6-B77B-4A8A-8D2A-491D46ED49F1}" type="presParOf" srcId="{0E3FF37C-FA44-4183-A6C1-11BD215C9D27}" destId="{3DE9985A-314A-486B-BE74-63C3910F65C8}" srcOrd="5" destOrd="0" presId="urn:microsoft.com/office/officeart/2005/8/layout/cycle1"/>
    <dgm:cxn modelId="{36A6F816-70DA-4EBD-A009-FA93CA8E7895}" type="presParOf" srcId="{0E3FF37C-FA44-4183-A6C1-11BD215C9D27}" destId="{05545279-1587-46BE-877B-B74278EEADE6}" srcOrd="6" destOrd="0" presId="urn:microsoft.com/office/officeart/2005/8/layout/cycle1"/>
    <dgm:cxn modelId="{00BE642C-C0F3-4027-984C-C7BB95CEEA08}" type="presParOf" srcId="{0E3FF37C-FA44-4183-A6C1-11BD215C9D27}" destId="{E380B638-F9DA-436A-95CC-F2D655F85C43}" srcOrd="7" destOrd="0" presId="urn:microsoft.com/office/officeart/2005/8/layout/cycle1"/>
    <dgm:cxn modelId="{2A02633A-3EBB-4B65-840D-E24E7C56712F}" type="presParOf" srcId="{0E3FF37C-FA44-4183-A6C1-11BD215C9D27}" destId="{53E79BB9-9829-47F1-A214-0EC3F9AB98E2}" srcOrd="8" destOrd="0" presId="urn:microsoft.com/office/officeart/2005/8/layout/cycle1"/>
    <dgm:cxn modelId="{A2641B00-9B74-433E-AE48-6A83DE786079}" type="presParOf" srcId="{0E3FF37C-FA44-4183-A6C1-11BD215C9D27}" destId="{FA5AE21F-6721-4D9E-9DD9-812FD08646FC}" srcOrd="9" destOrd="0" presId="urn:microsoft.com/office/officeart/2005/8/layout/cycle1"/>
    <dgm:cxn modelId="{56EABC00-8F7E-450C-9755-226C5DAF1D5B}" type="presParOf" srcId="{0E3FF37C-FA44-4183-A6C1-11BD215C9D27}" destId="{03CF870E-0740-4B6E-B477-6652DBF92686}" srcOrd="10" destOrd="0" presId="urn:microsoft.com/office/officeart/2005/8/layout/cycle1"/>
    <dgm:cxn modelId="{CD52D41B-491A-4E65-8F2E-06E875231170}" type="presParOf" srcId="{0E3FF37C-FA44-4183-A6C1-11BD215C9D27}" destId="{43E69B21-49CA-457C-86F5-6E651D06EDE2}" srcOrd="11" destOrd="0" presId="urn:microsoft.com/office/officeart/2005/8/layout/cycle1"/>
    <dgm:cxn modelId="{9B45C7D1-9129-4550-B96B-7F324FB94F6C}" type="presParOf" srcId="{0E3FF37C-FA44-4183-A6C1-11BD215C9D27}" destId="{5437CCB6-0F8D-4EFE-AFFA-2CCC327DF3DB}" srcOrd="12" destOrd="0" presId="urn:microsoft.com/office/officeart/2005/8/layout/cycle1"/>
    <dgm:cxn modelId="{03FCA514-FD85-43A7-AD14-970AA1C9E6C4}" type="presParOf" srcId="{0E3FF37C-FA44-4183-A6C1-11BD215C9D27}" destId="{5256DAB0-201F-4DBF-A8E2-5F122094FE87}" srcOrd="13" destOrd="0" presId="urn:microsoft.com/office/officeart/2005/8/layout/cycle1"/>
    <dgm:cxn modelId="{2871EEED-3BBD-4D1A-886E-6837BF26E2D2}" type="presParOf" srcId="{0E3FF37C-FA44-4183-A6C1-11BD215C9D27}" destId="{63114F73-017D-4321-9069-816D51259E23}" srcOrd="14" destOrd="0" presId="urn:microsoft.com/office/officeart/2005/8/layout/cycle1"/>
    <dgm:cxn modelId="{320B9996-EB4E-430F-B33C-3E83C60D43DA}" type="presParOf" srcId="{0E3FF37C-FA44-4183-A6C1-11BD215C9D27}" destId="{701C0C24-2975-4DB8-B090-6D5C92A5D16E}" srcOrd="15" destOrd="0" presId="urn:microsoft.com/office/officeart/2005/8/layout/cycle1"/>
    <dgm:cxn modelId="{A9049519-C1D9-43AE-B3DD-0F2B5C68587C}" type="presParOf" srcId="{0E3FF37C-FA44-4183-A6C1-11BD215C9D27}" destId="{25A72190-4A53-4396-B423-87CADD0617F4}" srcOrd="16" destOrd="0" presId="urn:microsoft.com/office/officeart/2005/8/layout/cycle1"/>
    <dgm:cxn modelId="{2A532341-D13A-4FAA-9A26-6423B0A57A74}" type="presParOf" srcId="{0E3FF37C-FA44-4183-A6C1-11BD215C9D27}" destId="{AFC8090A-6278-44E4-AEA0-CA135DA768CB}" srcOrd="17" destOrd="0" presId="urn:microsoft.com/office/officeart/2005/8/layout/cycle1"/>
    <dgm:cxn modelId="{F0211496-65D7-4D21-8F9B-6879FF0735AB}" type="presParOf" srcId="{0E3FF37C-FA44-4183-A6C1-11BD215C9D27}" destId="{5F4541C1-B153-4024-9DF4-6827775CDDEE}" srcOrd="18" destOrd="0" presId="urn:microsoft.com/office/officeart/2005/8/layout/cycle1"/>
    <dgm:cxn modelId="{175D74A9-3A8B-411D-B367-32C57FC3491F}" type="presParOf" srcId="{0E3FF37C-FA44-4183-A6C1-11BD215C9D27}" destId="{570BAEBA-610A-44A9-81DB-A083566FAD75}" srcOrd="19" destOrd="0" presId="urn:microsoft.com/office/officeart/2005/8/layout/cycle1"/>
    <dgm:cxn modelId="{FA15D3B1-19ED-4DAB-8129-456579D715D6}" type="presParOf" srcId="{0E3FF37C-FA44-4183-A6C1-11BD215C9D27}" destId="{53F7B7F4-357E-488F-BBE3-D5EB0A8FAEB7}" srcOrd="20" destOrd="0" presId="urn:microsoft.com/office/officeart/2005/8/layout/cycle1"/>
    <dgm:cxn modelId="{96582243-F883-4AB6-A420-BEB7342557B0}" type="presParOf" srcId="{0E3FF37C-FA44-4183-A6C1-11BD215C9D27}" destId="{9B761141-F30B-4C71-A8A4-F68DFF3DDD84}" srcOrd="21" destOrd="0" presId="urn:microsoft.com/office/officeart/2005/8/layout/cycle1"/>
    <dgm:cxn modelId="{69CC9CCA-3BD4-4B59-8D4B-874BBAF457EB}" type="presParOf" srcId="{0E3FF37C-FA44-4183-A6C1-11BD215C9D27}" destId="{4D280896-D4DC-41D8-955E-5E06ADDDCD4D}" srcOrd="22" destOrd="0" presId="urn:microsoft.com/office/officeart/2005/8/layout/cycle1"/>
    <dgm:cxn modelId="{CE55EFEB-451E-4380-9A6A-C342FB8381F6}" type="presParOf" srcId="{0E3FF37C-FA44-4183-A6C1-11BD215C9D27}" destId="{28401190-C956-4560-9953-4329DD454B3D}" srcOrd="23" destOrd="0" presId="urn:microsoft.com/office/officeart/2005/8/layout/cycl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515600" cy="4838700"/>
        <a:chOff x="0" y="0"/>
        <a:chExt cx="10515600" cy="4838700"/>
      </a:xfrm>
    </dsp:grpSpPr>
    <dsp:sp modelId="{CB33E8EF-6E73-4264-954F-AE9454BAB395}">
      <dsp:nvSpPr>
        <dsp:cNvPr id="3" name="Rectangles 2"/>
        <dsp:cNvSpPr/>
      </dsp:nvSpPr>
      <dsp:spPr bwMode="white">
        <a:xfrm>
          <a:off x="5665319" y="0"/>
          <a:ext cx="840904" cy="84090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800">
              <a:solidFill>
                <a:schemeClr val="tx1"/>
              </a:solidFill>
            </a:rPr>
            <a:t>Project scope</a:t>
          </a:r>
          <a:endParaRPr>
            <a:solidFill>
              <a:schemeClr val="tx1"/>
            </a:solidFill>
          </a:endParaRPr>
        </a:p>
      </dsp:txBody>
      <dsp:txXfrm>
        <a:off x="5665319" y="0"/>
        <a:ext cx="840904" cy="840904"/>
      </dsp:txXfrm>
    </dsp:sp>
    <dsp:sp modelId="{8BFF1B8A-B42D-40A5-A0B8-29A419812AC4}">
      <dsp:nvSpPr>
        <dsp:cNvPr id="4" name="Circular Arrow 3"/>
        <dsp:cNvSpPr/>
      </dsp:nvSpPr>
      <dsp:spPr bwMode="white">
        <a:xfrm>
          <a:off x="2856213" y="17763"/>
          <a:ext cx="4803174" cy="4803174"/>
        </a:xfrm>
        <a:prstGeom prst="circularArrow">
          <a:avLst>
            <a:gd name="adj1" fmla="val 5000"/>
            <a:gd name="adj2" fmla="val 360000"/>
            <a:gd name="adj3" fmla="val 19125552"/>
            <a:gd name="adj4" fmla="val 18314447"/>
            <a:gd name="adj5" fmla="val 5500"/>
          </a:avLst>
        </a:prstGeom>
      </dsp:spPr>
      <dsp:style>
        <a:lnRef idx="2">
          <a:schemeClr val="lt1"/>
        </a:lnRef>
        <a:fillRef idx="1">
          <a:schemeClr val="accent1"/>
        </a:fillRef>
        <a:effectRef idx="0">
          <a:scrgbClr r="0" g="0" b="0"/>
        </a:effectRef>
        <a:fontRef idx="minor">
          <a:schemeClr val="lt1"/>
        </a:fontRef>
      </dsp:style>
      <dsp:txXfrm>
        <a:off x="2856213" y="17763"/>
        <a:ext cx="4803174" cy="4803174"/>
      </dsp:txXfrm>
    </dsp:sp>
    <dsp:sp modelId="{6C6A3E43-33C2-4015-91F4-584FF8A08A36}">
      <dsp:nvSpPr>
        <dsp:cNvPr id="5" name="Rectangles 4"/>
        <dsp:cNvSpPr/>
      </dsp:nvSpPr>
      <dsp:spPr bwMode="white">
        <a:xfrm>
          <a:off x="6836246" y="1170927"/>
          <a:ext cx="840904" cy="84090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800">
              <a:solidFill>
                <a:schemeClr val="tx1"/>
              </a:solidFill>
            </a:rPr>
            <a:t>Contract requirements</a:t>
          </a:r>
          <a:endParaRPr>
            <a:solidFill>
              <a:schemeClr val="tx1"/>
            </a:solidFill>
          </a:endParaRPr>
        </a:p>
      </dsp:txBody>
      <dsp:txXfrm>
        <a:off x="6836246" y="1170927"/>
        <a:ext cx="840904" cy="840904"/>
      </dsp:txXfrm>
    </dsp:sp>
    <dsp:sp modelId="{3DE9985A-314A-486B-BE74-63C3910F65C8}">
      <dsp:nvSpPr>
        <dsp:cNvPr id="6" name="Circular Arrow 5"/>
        <dsp:cNvSpPr/>
      </dsp:nvSpPr>
      <dsp:spPr bwMode="white">
        <a:xfrm>
          <a:off x="2856213" y="17763"/>
          <a:ext cx="4803174" cy="4803174"/>
        </a:xfrm>
        <a:prstGeom prst="circularArrow">
          <a:avLst>
            <a:gd name="adj1" fmla="val 5000"/>
            <a:gd name="adj2" fmla="val 360000"/>
            <a:gd name="adj3" fmla="val 291400"/>
            <a:gd name="adj4" fmla="val 20948599"/>
            <a:gd name="adj5" fmla="val 5500"/>
          </a:avLst>
        </a:prstGeom>
      </dsp:spPr>
      <dsp:style>
        <a:lnRef idx="2">
          <a:schemeClr val="lt1"/>
        </a:lnRef>
        <a:fillRef idx="1">
          <a:schemeClr val="accent1"/>
        </a:fillRef>
        <a:effectRef idx="0">
          <a:scrgbClr r="0" g="0" b="0"/>
        </a:effectRef>
        <a:fontRef idx="minor">
          <a:schemeClr val="lt1"/>
        </a:fontRef>
      </dsp:style>
      <dsp:txXfrm>
        <a:off x="2856213" y="17763"/>
        <a:ext cx="4803174" cy="4803174"/>
      </dsp:txXfrm>
    </dsp:sp>
    <dsp:sp modelId="{E380B638-F9DA-436A-95CC-F2D655F85C43}">
      <dsp:nvSpPr>
        <dsp:cNvPr id="7" name="Rectangles 6"/>
        <dsp:cNvSpPr/>
      </dsp:nvSpPr>
      <dsp:spPr bwMode="white">
        <a:xfrm>
          <a:off x="6836246" y="2826869"/>
          <a:ext cx="840904" cy="84090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800">
              <a:solidFill>
                <a:schemeClr val="tx1"/>
              </a:solidFill>
            </a:rPr>
            <a:t>Schedules</a:t>
          </a:r>
          <a:endParaRPr>
            <a:solidFill>
              <a:schemeClr val="tx1"/>
            </a:solidFill>
          </a:endParaRPr>
        </a:p>
      </dsp:txBody>
      <dsp:txXfrm>
        <a:off x="6836246" y="2826869"/>
        <a:ext cx="840904" cy="840904"/>
      </dsp:txXfrm>
    </dsp:sp>
    <dsp:sp modelId="{53E79BB9-9829-47F1-A214-0EC3F9AB98E2}">
      <dsp:nvSpPr>
        <dsp:cNvPr id="8" name="Circular Arrow 7"/>
        <dsp:cNvSpPr/>
      </dsp:nvSpPr>
      <dsp:spPr bwMode="white">
        <a:xfrm>
          <a:off x="2856213" y="17763"/>
          <a:ext cx="4803174" cy="4803174"/>
        </a:xfrm>
        <a:prstGeom prst="circularArrow">
          <a:avLst>
            <a:gd name="adj1" fmla="val 5000"/>
            <a:gd name="adj2" fmla="val 360000"/>
            <a:gd name="adj3" fmla="val 2925552"/>
            <a:gd name="adj4" fmla="val 2114447"/>
            <a:gd name="adj5" fmla="val 5500"/>
          </a:avLst>
        </a:prstGeom>
      </dsp:spPr>
      <dsp:style>
        <a:lnRef idx="2">
          <a:schemeClr val="lt1"/>
        </a:lnRef>
        <a:fillRef idx="1">
          <a:schemeClr val="accent1"/>
        </a:fillRef>
        <a:effectRef idx="0">
          <a:scrgbClr r="0" g="0" b="0"/>
        </a:effectRef>
        <a:fontRef idx="minor">
          <a:schemeClr val="lt1"/>
        </a:fontRef>
      </dsp:style>
      <dsp:txXfrm>
        <a:off x="2856213" y="17763"/>
        <a:ext cx="4803174" cy="4803174"/>
      </dsp:txXfrm>
    </dsp:sp>
    <dsp:sp modelId="{03CF870E-0740-4B6E-B477-6652DBF92686}">
      <dsp:nvSpPr>
        <dsp:cNvPr id="9" name="Rectangles 8"/>
        <dsp:cNvSpPr/>
      </dsp:nvSpPr>
      <dsp:spPr bwMode="white">
        <a:xfrm>
          <a:off x="5665319" y="3997796"/>
          <a:ext cx="840904" cy="84090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800">
              <a:solidFill>
                <a:schemeClr val="tx1"/>
              </a:solidFill>
            </a:rPr>
            <a:t>Resources</a:t>
          </a:r>
          <a:endParaRPr>
            <a:solidFill>
              <a:schemeClr val="tx1"/>
            </a:solidFill>
          </a:endParaRPr>
        </a:p>
      </dsp:txBody>
      <dsp:txXfrm>
        <a:off x="5665319" y="3997796"/>
        <a:ext cx="840904" cy="840904"/>
      </dsp:txXfrm>
    </dsp:sp>
    <dsp:sp modelId="{43E69B21-49CA-457C-86F5-6E651D06EDE2}">
      <dsp:nvSpPr>
        <dsp:cNvPr id="10" name="Circular Arrow 9"/>
        <dsp:cNvSpPr/>
      </dsp:nvSpPr>
      <dsp:spPr bwMode="white">
        <a:xfrm>
          <a:off x="2856213" y="17763"/>
          <a:ext cx="4803174" cy="4803174"/>
        </a:xfrm>
        <a:prstGeom prst="circularArrow">
          <a:avLst>
            <a:gd name="adj1" fmla="val 5000"/>
            <a:gd name="adj2" fmla="val 360000"/>
            <a:gd name="adj3" fmla="val 5691400"/>
            <a:gd name="adj4" fmla="val 4748599"/>
            <a:gd name="adj5" fmla="val 5500"/>
          </a:avLst>
        </a:prstGeom>
      </dsp:spPr>
      <dsp:style>
        <a:lnRef idx="2">
          <a:schemeClr val="lt1"/>
        </a:lnRef>
        <a:fillRef idx="1">
          <a:schemeClr val="accent1"/>
        </a:fillRef>
        <a:effectRef idx="0">
          <a:scrgbClr r="0" g="0" b="0"/>
        </a:effectRef>
        <a:fontRef idx="minor">
          <a:schemeClr val="lt1"/>
        </a:fontRef>
      </dsp:style>
      <dsp:txXfrm>
        <a:off x="2856213" y="17763"/>
        <a:ext cx="4803174" cy="4803174"/>
      </dsp:txXfrm>
    </dsp:sp>
    <dsp:sp modelId="{5256DAB0-201F-4DBF-A8E2-5F122094FE87}">
      <dsp:nvSpPr>
        <dsp:cNvPr id="11" name="Rectangles 10"/>
        <dsp:cNvSpPr/>
      </dsp:nvSpPr>
      <dsp:spPr bwMode="white">
        <a:xfrm>
          <a:off x="4009377" y="3997796"/>
          <a:ext cx="840904" cy="84090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800">
              <a:solidFill>
                <a:schemeClr val="tx1"/>
              </a:solidFill>
            </a:rPr>
            <a:t>Personnel</a:t>
          </a:r>
          <a:endParaRPr>
            <a:solidFill>
              <a:schemeClr val="tx1"/>
            </a:solidFill>
          </a:endParaRPr>
        </a:p>
      </dsp:txBody>
      <dsp:txXfrm>
        <a:off x="4009377" y="3997796"/>
        <a:ext cx="840904" cy="840904"/>
      </dsp:txXfrm>
    </dsp:sp>
    <dsp:sp modelId="{63114F73-017D-4321-9069-816D51259E23}">
      <dsp:nvSpPr>
        <dsp:cNvPr id="12" name="Circular Arrow 11"/>
        <dsp:cNvSpPr/>
      </dsp:nvSpPr>
      <dsp:spPr bwMode="white">
        <a:xfrm>
          <a:off x="2856213" y="17763"/>
          <a:ext cx="4803174" cy="4803174"/>
        </a:xfrm>
        <a:prstGeom prst="circularArrow">
          <a:avLst>
            <a:gd name="adj1" fmla="val 5000"/>
            <a:gd name="adj2" fmla="val 360000"/>
            <a:gd name="adj3" fmla="val 8325552"/>
            <a:gd name="adj4" fmla="val 7514447"/>
            <a:gd name="adj5" fmla="val 5500"/>
          </a:avLst>
        </a:prstGeom>
      </dsp:spPr>
      <dsp:style>
        <a:lnRef idx="2">
          <a:schemeClr val="lt1"/>
        </a:lnRef>
        <a:fillRef idx="1">
          <a:schemeClr val="accent1"/>
        </a:fillRef>
        <a:effectRef idx="0">
          <a:scrgbClr r="0" g="0" b="0"/>
        </a:effectRef>
        <a:fontRef idx="minor">
          <a:schemeClr val="lt1"/>
        </a:fontRef>
      </dsp:style>
      <dsp:txXfrm>
        <a:off x="2856213" y="17763"/>
        <a:ext cx="4803174" cy="4803174"/>
      </dsp:txXfrm>
    </dsp:sp>
    <dsp:sp modelId="{25A72190-4A53-4396-B423-87CADD0617F4}">
      <dsp:nvSpPr>
        <dsp:cNvPr id="13" name="Rectangles 12"/>
        <dsp:cNvSpPr/>
      </dsp:nvSpPr>
      <dsp:spPr bwMode="white">
        <a:xfrm>
          <a:off x="2838450" y="2826869"/>
          <a:ext cx="840904" cy="84090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800">
              <a:solidFill>
                <a:schemeClr val="tx1"/>
              </a:solidFill>
            </a:rPr>
            <a:t>Control</a:t>
          </a:r>
          <a:endParaRPr>
            <a:solidFill>
              <a:schemeClr val="tx1"/>
            </a:solidFill>
          </a:endParaRPr>
        </a:p>
      </dsp:txBody>
      <dsp:txXfrm>
        <a:off x="2838450" y="2826869"/>
        <a:ext cx="840904" cy="840904"/>
      </dsp:txXfrm>
    </dsp:sp>
    <dsp:sp modelId="{AFC8090A-6278-44E4-AEA0-CA135DA768CB}">
      <dsp:nvSpPr>
        <dsp:cNvPr id="14" name="Circular Arrow 13"/>
        <dsp:cNvSpPr/>
      </dsp:nvSpPr>
      <dsp:spPr bwMode="white">
        <a:xfrm>
          <a:off x="2856213" y="17763"/>
          <a:ext cx="4803174" cy="4803174"/>
        </a:xfrm>
        <a:prstGeom prst="circularArrow">
          <a:avLst>
            <a:gd name="adj1" fmla="val 5000"/>
            <a:gd name="adj2" fmla="val 360000"/>
            <a:gd name="adj3" fmla="val 11091400"/>
            <a:gd name="adj4" fmla="val 10148599"/>
            <a:gd name="adj5" fmla="val 5500"/>
          </a:avLst>
        </a:prstGeom>
      </dsp:spPr>
      <dsp:style>
        <a:lnRef idx="2">
          <a:schemeClr val="lt1"/>
        </a:lnRef>
        <a:fillRef idx="1">
          <a:schemeClr val="accent1"/>
        </a:fillRef>
        <a:effectRef idx="0">
          <a:scrgbClr r="0" g="0" b="0"/>
        </a:effectRef>
        <a:fontRef idx="minor">
          <a:schemeClr val="lt1"/>
        </a:fontRef>
      </dsp:style>
      <dsp:txXfrm>
        <a:off x="2856213" y="17763"/>
        <a:ext cx="4803174" cy="4803174"/>
      </dsp:txXfrm>
    </dsp:sp>
    <dsp:sp modelId="{570BAEBA-610A-44A9-81DB-A083566FAD75}">
      <dsp:nvSpPr>
        <dsp:cNvPr id="15" name="Rectangles 14"/>
        <dsp:cNvSpPr/>
      </dsp:nvSpPr>
      <dsp:spPr bwMode="white">
        <a:xfrm>
          <a:off x="2838450" y="1170927"/>
          <a:ext cx="840904" cy="84090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800">
              <a:solidFill>
                <a:schemeClr val="tx1"/>
              </a:solidFill>
            </a:rPr>
            <a:t>Risk and problem analysis</a:t>
          </a:r>
          <a:endParaRPr>
            <a:solidFill>
              <a:schemeClr val="tx1"/>
            </a:solidFill>
          </a:endParaRPr>
        </a:p>
      </dsp:txBody>
      <dsp:txXfrm>
        <a:off x="2838450" y="1170927"/>
        <a:ext cx="840904" cy="840904"/>
      </dsp:txXfrm>
    </dsp:sp>
    <dsp:sp modelId="{53F7B7F4-357E-488F-BBE3-D5EB0A8FAEB7}">
      <dsp:nvSpPr>
        <dsp:cNvPr id="16" name="Circular Arrow 15"/>
        <dsp:cNvSpPr/>
      </dsp:nvSpPr>
      <dsp:spPr bwMode="white">
        <a:xfrm>
          <a:off x="2856213" y="17763"/>
          <a:ext cx="4803174" cy="4803174"/>
        </a:xfrm>
        <a:prstGeom prst="circularArrow">
          <a:avLst>
            <a:gd name="adj1" fmla="val 5000"/>
            <a:gd name="adj2" fmla="val 360000"/>
            <a:gd name="adj3" fmla="val 13725552"/>
            <a:gd name="adj4" fmla="val 12914447"/>
            <a:gd name="adj5" fmla="val 5500"/>
          </a:avLst>
        </a:prstGeom>
      </dsp:spPr>
      <dsp:style>
        <a:lnRef idx="2">
          <a:schemeClr val="lt1"/>
        </a:lnRef>
        <a:fillRef idx="1">
          <a:schemeClr val="accent1"/>
        </a:fillRef>
        <a:effectRef idx="0">
          <a:scrgbClr r="0" g="0" b="0"/>
        </a:effectRef>
        <a:fontRef idx="minor">
          <a:schemeClr val="lt1"/>
        </a:fontRef>
      </dsp:style>
      <dsp:txXfrm>
        <a:off x="2856213" y="17763"/>
        <a:ext cx="4803174" cy="4803174"/>
      </dsp:txXfrm>
    </dsp:sp>
    <dsp:sp modelId="{4D280896-D4DC-41D8-955E-5E06ADDDCD4D}">
      <dsp:nvSpPr>
        <dsp:cNvPr id="17" name="Rectangles 16"/>
        <dsp:cNvSpPr/>
      </dsp:nvSpPr>
      <dsp:spPr bwMode="white">
        <a:xfrm>
          <a:off x="4009377" y="0"/>
          <a:ext cx="840904" cy="84090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800">
              <a:solidFill>
                <a:schemeClr val="tx1"/>
              </a:solidFill>
            </a:rPr>
            <a:t>Objective</a:t>
          </a:r>
          <a:endParaRPr>
            <a:solidFill>
              <a:schemeClr val="tx1"/>
            </a:solidFill>
          </a:endParaRPr>
        </a:p>
      </dsp:txBody>
      <dsp:txXfrm>
        <a:off x="4009377" y="0"/>
        <a:ext cx="840904" cy="840904"/>
      </dsp:txXfrm>
    </dsp:sp>
    <dsp:sp modelId="{28401190-C956-4560-9953-4329DD454B3D}">
      <dsp:nvSpPr>
        <dsp:cNvPr id="18" name="Circular Arrow 17"/>
        <dsp:cNvSpPr/>
      </dsp:nvSpPr>
      <dsp:spPr bwMode="white">
        <a:xfrm>
          <a:off x="2856213" y="17763"/>
          <a:ext cx="4803174" cy="4803174"/>
        </a:xfrm>
        <a:prstGeom prst="circularArrow">
          <a:avLst>
            <a:gd name="adj1" fmla="val 5000"/>
            <a:gd name="adj2" fmla="val 360000"/>
            <a:gd name="adj3" fmla="val 16491400"/>
            <a:gd name="adj4" fmla="val 15548599"/>
            <a:gd name="adj5" fmla="val 5500"/>
          </a:avLst>
        </a:prstGeom>
      </dsp:spPr>
      <dsp:style>
        <a:lnRef idx="2">
          <a:schemeClr val="lt1"/>
        </a:lnRef>
        <a:fillRef idx="1">
          <a:schemeClr val="accent1"/>
        </a:fillRef>
        <a:effectRef idx="0">
          <a:scrgbClr r="0" g="0" b="0"/>
        </a:effectRef>
        <a:fontRef idx="minor">
          <a:schemeClr val="lt1"/>
        </a:fontRef>
      </dsp:style>
      <dsp:txXfrm>
        <a:off x="2856213" y="17763"/>
        <a:ext cx="4803174" cy="480317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ề Bản chiếu">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524000" y="1122363"/>
            <a:ext cx="9144000" cy="2387600"/>
          </a:xfrm>
        </p:spPr>
        <p:txBody>
          <a:bodyPr anchor="b"/>
          <a:lstStyle>
            <a:lvl1pPr algn="ctr">
              <a:defRPr sz="6000">
                <a:solidFill>
                  <a:srgbClr val="005F69"/>
                </a:solidFill>
              </a:defRPr>
            </a:lvl1pPr>
          </a:lstStyle>
          <a:p>
            <a:r>
              <a:rPr lang="vi-VN" dirty="0"/>
              <a:t>Bấm để sửa kiểu tiêu đề Bản cái</a:t>
            </a:r>
            <a:endParaRPr lang="en-US" dirty="0"/>
          </a:p>
        </p:txBody>
      </p:sp>
      <p:sp>
        <p:nvSpPr>
          <p:cNvPr id="3" name="Tiêu đề phụ 2"/>
          <p:cNvSpPr>
            <a:spLocks noGrp="1"/>
          </p:cNvSpPr>
          <p:nvPr>
            <p:ph type="subTitle" idx="1" hasCustomPrompt="1"/>
          </p:nvPr>
        </p:nvSpPr>
        <p:spPr>
          <a:xfrm>
            <a:off x="1524000" y="3602038"/>
            <a:ext cx="9144000" cy="1655762"/>
          </a:xfrm>
        </p:spPr>
        <p:txBody>
          <a:bodyPr/>
          <a:lstStyle>
            <a:lvl1pPr marL="0" indent="0" algn="ctr">
              <a:buNone/>
              <a:defRPr sz="2400">
                <a:latin typeface="Myriad Pro Light SemiExt" panose="020B0405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p:cNvSpPr>
            <a:spLocks noGrp="1"/>
          </p:cNvSpPr>
          <p:nvPr>
            <p:ph type="dt" sz="half" idx="10"/>
          </p:nvPr>
        </p:nvSpPr>
        <p:spPr/>
        <p:txBody>
          <a:bodyPr/>
          <a:lstStyle/>
          <a:p>
            <a:fld id="{CB6DA2E3-B6BC-442C-AEC2-7965B216030C}"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3"/>
          <p:cNvSpPr/>
          <p:nvPr userDrawn="1"/>
        </p:nvSpPr>
        <p:spPr>
          <a:xfrm>
            <a:off x="7508614"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p:cNvPicPr>
            <a:picLocks noChangeAspect="1"/>
          </p:cNvPicPr>
          <p:nvPr userDrawn="1"/>
        </p:nvPicPr>
        <p:blipFill>
          <a:blip r:embed="rId2"/>
          <a:stretch>
            <a:fillRect/>
          </a:stretch>
        </p:blipFill>
        <p:spPr>
          <a:xfrm>
            <a:off x="386661" y="309369"/>
            <a:ext cx="1137339" cy="659830"/>
          </a:xfrm>
          <a:prstGeom prst="rect">
            <a:avLst/>
          </a:prstGeom>
        </p:spPr>
      </p:pic>
      <p:sp>
        <p:nvSpPr>
          <p:cNvPr id="12" name="Chỗ dành sẵn cho Hình ảnh 11"/>
          <p:cNvSpPr>
            <a:spLocks noGrp="1"/>
          </p:cNvSpPr>
          <p:nvPr>
            <p:ph type="pic" sz="quarter" idx="13"/>
          </p:nvPr>
        </p:nvSpPr>
        <p:spPr>
          <a:xfrm>
            <a:off x="7500938" y="0"/>
            <a:ext cx="4713287" cy="6878638"/>
          </a:xfrm>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74BAF65A-1878-450F-AF16-9565A8380DBF}" type="datetime1">
              <a:rPr lang="en-US" smtClean="0"/>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ố hiệu Bản chiếu 3"/>
          <p:cNvSpPr>
            <a:spLocks noGrp="1"/>
          </p:cNvSpPr>
          <p:nvPr>
            <p:ph type="sldNum" sz="quarter" idx="12"/>
          </p:nvPr>
        </p:nvSpPr>
        <p:spPr/>
        <p:txBody>
          <a:bodyPr/>
          <a:lstStyle/>
          <a:p>
            <a:fld id="{822A708D-C984-4439-A215-56EF5D7602F5}" type="slidenum">
              <a:rPr lang="en-US" smtClean="0"/>
            </a:fld>
            <a:endParaRPr lang="en-US"/>
          </a:p>
        </p:txBody>
      </p:sp>
      <p:sp>
        <p:nvSpPr>
          <p:cNvPr id="5"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5"/>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êu đề 1"/>
          <p:cNvSpPr>
            <a:spLocks noGrp="1"/>
          </p:cNvSpPr>
          <p:nvPr>
            <p:ph type="title" hasCustomPrompt="1"/>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0F4BAEF2-DE76-408A-95D3-6F9678485B4F}" type="datetime1">
              <a:rPr lang="en-US" smtClean="0"/>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ố hiệu Bản chiếu 3"/>
          <p:cNvSpPr>
            <a:spLocks noGrp="1"/>
          </p:cNvSpPr>
          <p:nvPr>
            <p:ph type="sldNum" sz="quarter" idx="12"/>
          </p:nvPr>
        </p:nvSpPr>
        <p:spPr/>
        <p:txBody>
          <a:bodyPr/>
          <a:lstStyle/>
          <a:p>
            <a:fld id="{822A708D-C984-4439-A215-56EF5D7602F5}" type="slidenum">
              <a:rPr lang="en-US" smtClean="0"/>
            </a:fld>
            <a:endParaRPr lang="en-US"/>
          </a:p>
        </p:txBody>
      </p:sp>
      <p:sp>
        <p:nvSpPr>
          <p:cNvPr id="8" name="Rectangle 15"/>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êu đề 1"/>
          <p:cNvSpPr>
            <a:spLocks noGrp="1"/>
          </p:cNvSpPr>
          <p:nvPr>
            <p:ph type="title" hasCustomPrompt="1"/>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862DE1F2-01DD-4D88-B9F6-3F97B8CE9DE0}" type="datetime1">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1_Nội dung với Chú thích">
    <p:bg>
      <p:bgPr>
        <a:solidFill>
          <a:srgbClr val="005F69"/>
        </a:solidFill>
        <a:effectLst/>
      </p:bgPr>
    </p:b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Nội dung 2"/>
          <p:cNvSpPr>
            <a:spLocks noGrp="1"/>
          </p:cNvSpPr>
          <p:nvPr>
            <p:ph idx="1" hasCustomPrompt="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lvl1pPr>
              <a:defRPr>
                <a:solidFill>
                  <a:schemeClr val="bg1"/>
                </a:solidFill>
              </a:defRPr>
            </a:lvl1pPr>
          </a:lstStyle>
          <a:p>
            <a:fld id="{72BF3506-C9FD-42ED-B3CA-7EB10032863F}" type="datetime1">
              <a:rPr lang="en-US" smtClean="0"/>
            </a:fld>
            <a:endParaRPr lang="en-US"/>
          </a:p>
        </p:txBody>
      </p:sp>
      <p:sp>
        <p:nvSpPr>
          <p:cNvPr id="6" name="Chỗ dành sẵn cho Chân trang 5"/>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Ảnh với Chú thích">
    <p:bg>
      <p:bgPr>
        <a:solidFill>
          <a:srgbClr val="1E2D5A"/>
        </a:solidFill>
        <a:effectLst/>
      </p:bgPr>
    </p:b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lvl1pPr>
              <a:defRPr>
                <a:solidFill>
                  <a:schemeClr val="bg1"/>
                </a:solidFill>
              </a:defRPr>
            </a:lvl1pPr>
          </a:lstStyle>
          <a:p>
            <a:fld id="{F0886A6F-679D-45A3-8DAF-480871199AB7}" type="datetime1">
              <a:rPr lang="en-US" smtClean="0"/>
            </a:fld>
            <a:endParaRPr lang="en-US"/>
          </a:p>
        </p:txBody>
      </p:sp>
      <p:sp>
        <p:nvSpPr>
          <p:cNvPr id="6" name="Chỗ dành sẵn cho Chân trang 5"/>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BB503563-CAB3-4A6A-AD6E-086D917BC7D3}" type="datetime1">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Văn bản Dọc 2"/>
          <p:cNvSpPr>
            <a:spLocks noGrp="1"/>
          </p:cNvSpPr>
          <p:nvPr>
            <p:ph type="body" orient="vert" idx="1" hasCustomPrompt="1"/>
          </p:nvPr>
        </p:nvSpPr>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gày tháng 3"/>
          <p:cNvSpPr>
            <a:spLocks noGrp="1"/>
          </p:cNvSpPr>
          <p:nvPr>
            <p:ph type="dt" sz="half" idx="10"/>
          </p:nvPr>
        </p:nvSpPr>
        <p:spPr/>
        <p:txBody>
          <a:bodyPr/>
          <a:lstStyle/>
          <a:p>
            <a:fld id="{A3498B0C-B2BC-4A7C-9577-8097DCA9A011}"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hasCustomPrompt="1"/>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p:cNvSpPr>
            <a:spLocks noGrp="1"/>
          </p:cNvSpPr>
          <p:nvPr>
            <p:ph type="body" orient="vert" idx="1" hasCustomPrompt="1"/>
          </p:nvPr>
        </p:nvSpPr>
        <p:spPr>
          <a:xfrm>
            <a:off x="838200" y="365125"/>
            <a:ext cx="7734300" cy="5811838"/>
          </a:xfrm>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gày tháng 3"/>
          <p:cNvSpPr>
            <a:spLocks noGrp="1"/>
          </p:cNvSpPr>
          <p:nvPr>
            <p:ph type="dt" sz="half" idx="10"/>
          </p:nvPr>
        </p:nvSpPr>
        <p:spPr/>
        <p:txBody>
          <a:bodyPr/>
          <a:lstStyle/>
          <a:p>
            <a:fld id="{4FA3DA4A-CAF0-4646-B8B2-EDCE32A9C9A0}"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ố trí Tùy chỉnh">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93" y="0"/>
            <a:ext cx="12153014" cy="6858000"/>
          </a:xfrm>
          <a:prstGeom prst="rect">
            <a:avLst/>
          </a:prstGeom>
        </p:spPr>
      </p:pic>
      <p:sp>
        <p:nvSpPr>
          <p:cNvPr id="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8"/>
          <p:cNvSpPr txBox="1"/>
          <p:nvPr userDrawn="1"/>
        </p:nvSpPr>
        <p:spPr>
          <a:xfrm>
            <a:off x="7025429" y="5478499"/>
            <a:ext cx="4738032" cy="1015663"/>
          </a:xfrm>
          <a:prstGeom prst="rect">
            <a:avLst/>
          </a:prstGeom>
          <a:noFill/>
        </p:spPr>
        <p:txBody>
          <a:bodyPr wrap="square" rtlCol="0">
            <a:spAutoFit/>
          </a:bodyPr>
          <a:lstStyle/>
          <a:p>
            <a:r>
              <a:rPr lang="en-US" sz="6000" b="1">
                <a:solidFill>
                  <a:srgbClr val="13605F"/>
                </a:solidFill>
                <a:latin typeface="iCiel Gotham Ultra" pitchFamily="2" charset="77"/>
                <a:cs typeface="iCiel Gotham Ultra" pitchFamily="2" charset="77"/>
              </a:rPr>
              <a:t>Thank You</a:t>
            </a:r>
            <a:endParaRPr lang="en-US" sz="6000" b="1" i="0">
              <a:solidFill>
                <a:srgbClr val="13605F"/>
              </a:solidFill>
              <a:latin typeface="iCiel Gotham Ultra" pitchFamily="2" charset="77"/>
              <a:cs typeface="iCiel Gotham Ultra" pitchFamily="2" charset="77"/>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60000"/>
            <a:ext cx="10800000" cy="720000"/>
          </a:xfrm>
        </p:spPr>
        <p:txBody>
          <a:bodyPr wrap="square" lIns="0" tIns="0" rIns="0" bIns="0">
            <a:normAutofit/>
          </a:bodyPr>
          <a:lstStyle>
            <a:lvl1pPr algn="l" fontAlgn="base">
              <a:defRPr sz="3200">
                <a:solidFill>
                  <a:schemeClr val="tx1"/>
                </a:solidFill>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8200" y="365126"/>
            <a:ext cx="10515600" cy="1055302"/>
          </a:xfrm>
        </p:spPr>
        <p:txBody>
          <a:bodyPr/>
          <a:lstStyle>
            <a:lvl1pPr>
              <a:defRPr>
                <a:solidFill>
                  <a:srgbClr val="005F69"/>
                </a:solidFill>
              </a:defRPr>
            </a:lvl1pPr>
          </a:lstStyle>
          <a:p>
            <a:r>
              <a:rPr lang="vi-VN" dirty="0"/>
              <a:t>Bấm để sửa kiểu tiêu đề Bản cái</a:t>
            </a:r>
            <a:endParaRPr lang="en-US" dirty="0"/>
          </a:p>
        </p:txBody>
      </p:sp>
      <p:sp>
        <p:nvSpPr>
          <p:cNvPr id="3" name="Chỗ dành sẵn cho Nội dung 2"/>
          <p:cNvSpPr>
            <a:spLocks noGrp="1"/>
          </p:cNvSpPr>
          <p:nvPr>
            <p:ph idx="1" hasCustomPrompt="1"/>
          </p:nvPr>
        </p:nvSpPr>
        <p:spPr>
          <a:xfrm>
            <a:off x="838200" y="1518082"/>
            <a:ext cx="10515600" cy="4838268"/>
          </a:xfrm>
        </p:spPr>
        <p:txBody>
          <a:bodyPr/>
          <a:lstStyle>
            <a:lvl1pPr algn="just">
              <a:defRPr sz="2200"/>
            </a:lvl1pPr>
            <a:lvl2pPr algn="just">
              <a:defRPr sz="2000"/>
            </a:lvl2pPr>
            <a:lvl3pPr algn="just">
              <a:defRPr sz="1800"/>
            </a:lvl3pPr>
            <a:lvl4pPr algn="just">
              <a:defRPr sz="1600"/>
            </a:lvl4pPr>
            <a:lvl5pPr algn="just">
              <a:defRPr sz="1400"/>
            </a:lvl5pPr>
          </a:lstStyle>
          <a:p>
            <a:pPr lvl="0"/>
            <a:r>
              <a:rPr lang="vi-VN" dirty="0"/>
              <a:t>Bấm để chỉnh sửa kiểu văn bản của Bản cái</a:t>
            </a:r>
            <a:endParaRPr lang="vi-VN" dirty="0"/>
          </a:p>
          <a:p>
            <a:pPr lvl="1"/>
            <a:r>
              <a:rPr lang="vi-VN" dirty="0"/>
              <a:t>Mức hai</a:t>
            </a:r>
            <a:endParaRPr lang="vi-VN" dirty="0"/>
          </a:p>
          <a:p>
            <a:pPr lvl="2"/>
            <a:r>
              <a:rPr lang="vi-VN" dirty="0"/>
              <a:t>Mức ba</a:t>
            </a:r>
            <a:endParaRPr lang="vi-VN" dirty="0"/>
          </a:p>
          <a:p>
            <a:pPr lvl="3"/>
            <a:r>
              <a:rPr lang="vi-VN" dirty="0"/>
              <a:t>Mức bốn</a:t>
            </a:r>
            <a:endParaRPr lang="vi-VN" dirty="0"/>
          </a:p>
          <a:p>
            <a:pPr lvl="4"/>
            <a:r>
              <a:rPr lang="vi-VN" dirty="0"/>
              <a:t>Mức năm</a:t>
            </a:r>
            <a:endParaRPr lang="en-US" dirty="0"/>
          </a:p>
        </p:txBody>
      </p:sp>
      <p:sp>
        <p:nvSpPr>
          <p:cNvPr id="4" name="Chỗ dành sẵn cho Ngày tháng 3"/>
          <p:cNvSpPr>
            <a:spLocks noGrp="1"/>
          </p:cNvSpPr>
          <p:nvPr>
            <p:ph type="dt" sz="half" idx="10"/>
          </p:nvPr>
        </p:nvSpPr>
        <p:spPr/>
        <p:txBody>
          <a:bodyPr/>
          <a:lstStyle/>
          <a:p>
            <a:fld id="{9E359BF4-D06D-408D-9637-A49939190AC2}"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ố trí Tùy chỉnh">
    <p:spTree>
      <p:nvGrpSpPr>
        <p:cNvPr id="1" name=""/>
        <p:cNvGrpSpPr/>
        <p:nvPr/>
      </p:nvGrpSpPr>
      <p:grpSpPr>
        <a:xfrm>
          <a:off x="0" y="0"/>
          <a:ext cx="0" cy="0"/>
          <a:chOff x="0" y="0"/>
          <a:chExt cx="0" cy="0"/>
        </a:xfrm>
      </p:grpSpPr>
      <p:sp>
        <p:nvSpPr>
          <p:cNvPr id="6" name="Rectangle 3"/>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Ngày tháng 2"/>
          <p:cNvSpPr>
            <a:spLocks noGrp="1"/>
          </p:cNvSpPr>
          <p:nvPr>
            <p:ph type="dt" sz="half" idx="10"/>
          </p:nvPr>
        </p:nvSpPr>
        <p:spPr/>
        <p:txBody>
          <a:bodyPr/>
          <a:lstStyle/>
          <a:p>
            <a:fld id="{87A4050B-11E2-4738-A712-5989D5493779}" type="datetime1">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Đầu trang của Phần">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647819" y="835595"/>
            <a:ext cx="6862453" cy="2852737"/>
          </a:xfrm>
        </p:spPr>
        <p:txBody>
          <a:bodyPr anchor="b">
            <a:normAutofit/>
          </a:bodyPr>
          <a:lstStyle>
            <a:lvl1pPr>
              <a:defRPr sz="4400">
                <a:solidFill>
                  <a:srgbClr val="005F69"/>
                </a:solidFill>
              </a:defRPr>
            </a:lvl1pPr>
          </a:lstStyle>
          <a:p>
            <a:r>
              <a:rPr lang="vi-VN" dirty="0"/>
              <a:t>Bấm để sửa kiểu</a:t>
            </a:r>
            <a:endParaRPr lang="en-US" dirty="0"/>
          </a:p>
        </p:txBody>
      </p:sp>
      <p:sp>
        <p:nvSpPr>
          <p:cNvPr id="3" name="Chỗ dành sẵn cho Văn bản 2"/>
          <p:cNvSpPr>
            <a:spLocks noGrp="1"/>
          </p:cNvSpPr>
          <p:nvPr>
            <p:ph type="body" idx="1" hasCustomPrompt="1"/>
          </p:nvPr>
        </p:nvSpPr>
        <p:spPr>
          <a:xfrm>
            <a:off x="647819" y="3715320"/>
            <a:ext cx="68624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a:t>
            </a:r>
            <a:r>
              <a:rPr lang="vi-VN" dirty="0" err="1"/>
              <a:t>bản</a:t>
            </a:r>
            <a:r>
              <a:rPr lang="vi-VN" dirty="0"/>
              <a:t> </a:t>
            </a:r>
            <a:r>
              <a:rPr lang="vi-VN" dirty="0" err="1"/>
              <a:t>của</a:t>
            </a:r>
            <a:r>
              <a:rPr lang="vi-VN" dirty="0"/>
              <a:t> </a:t>
            </a:r>
            <a:r>
              <a:rPr lang="vi-VN" dirty="0" err="1"/>
              <a:t>Bản</a:t>
            </a:r>
            <a:r>
              <a:rPr lang="vi-VN" dirty="0"/>
              <a:t> </a:t>
            </a:r>
            <a:r>
              <a:rPr lang="vi-VN" dirty="0" err="1"/>
              <a:t>cái</a:t>
            </a:r>
            <a:endParaRPr lang="vi-VN" dirty="0"/>
          </a:p>
        </p:txBody>
      </p:sp>
      <p:sp>
        <p:nvSpPr>
          <p:cNvPr id="4" name="Chỗ dành sẵn cho Ngày tháng 3"/>
          <p:cNvSpPr>
            <a:spLocks noGrp="1"/>
          </p:cNvSpPr>
          <p:nvPr>
            <p:ph type="dt" sz="half" idx="10"/>
          </p:nvPr>
        </p:nvSpPr>
        <p:spPr/>
        <p:txBody>
          <a:bodyPr/>
          <a:lstStyle/>
          <a:p>
            <a:fld id="{83F6FE22-47A3-4788-B82A-235B73045AF7}"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3"/>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6"/>
          <p:cNvPicPr>
            <a:picLocks noChangeAspect="1"/>
          </p:cNvPicPr>
          <p:nvPr userDrawn="1"/>
        </p:nvPicPr>
        <p:blipFill>
          <a:blip r:embed="rId2"/>
          <a:stretch>
            <a:fillRect/>
          </a:stretch>
        </p:blipFill>
        <p:spPr>
          <a:xfrm>
            <a:off x="386661" y="309369"/>
            <a:ext cx="1137339" cy="659830"/>
          </a:xfrm>
          <a:prstGeom prst="rect">
            <a:avLst/>
          </a:prstGeom>
        </p:spPr>
      </p:pic>
      <p:sp>
        <p:nvSpPr>
          <p:cNvPr id="11" name="Chỗ dành sẵn cho Hình ảnh 10"/>
          <p:cNvSpPr>
            <a:spLocks noGrp="1"/>
          </p:cNvSpPr>
          <p:nvPr>
            <p:ph type="pic" sz="quarter" idx="13" hasCustomPrompt="1"/>
          </p:nvPr>
        </p:nvSpPr>
        <p:spPr>
          <a:xfrm>
            <a:off x="7510463" y="0"/>
            <a:ext cx="4640262" cy="6858000"/>
          </a:xfrm>
        </p:spPr>
        <p:txBody>
          <a:bodyPr/>
          <a:lstStyle>
            <a:lvl1pPr>
              <a:defRPr/>
            </a:lvl1pPr>
          </a:lstStyle>
          <a:p>
            <a:r>
              <a:rPr lang="en-US" err="1"/>
              <a:t>Chèn</a:t>
            </a:r>
            <a:r>
              <a:rPr lang="en-US"/>
              <a:t> </a:t>
            </a:r>
            <a:r>
              <a:rPr lang="en-US" err="1"/>
              <a:t>hình</a:t>
            </a:r>
            <a:r>
              <a:rPr lang="en-US"/>
              <a:t> </a:t>
            </a:r>
            <a:r>
              <a:rPr lang="en-US" err="1"/>
              <a:t>ảnh</a:t>
            </a:r>
            <a:r>
              <a:rPr lang="en-US"/>
              <a:t> </a:t>
            </a:r>
            <a:r>
              <a:rPr lang="en-US" err="1"/>
              <a:t>vào</a:t>
            </a:r>
            <a:r>
              <a:rPr lang="en-US"/>
              <a:t> </a:t>
            </a:r>
            <a:r>
              <a:rPr lang="en-US" err="1"/>
              <a:t>đây</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Đầu trang của Phần">
    <p:spTree>
      <p:nvGrpSpPr>
        <p:cNvPr id="1" name=""/>
        <p:cNvGrpSpPr/>
        <p:nvPr/>
      </p:nvGrpSpPr>
      <p:grpSpPr>
        <a:xfrm>
          <a:off x="0" y="0"/>
          <a:ext cx="0" cy="0"/>
          <a:chOff x="0" y="0"/>
          <a:chExt cx="0" cy="0"/>
        </a:xfrm>
      </p:grpSpPr>
      <p:sp>
        <p:nvSpPr>
          <p:cNvPr id="4" name="Chỗ dành sẵn cho Ngày tháng 3"/>
          <p:cNvSpPr>
            <a:spLocks noGrp="1"/>
          </p:cNvSpPr>
          <p:nvPr>
            <p:ph type="dt" sz="half" idx="10"/>
          </p:nvPr>
        </p:nvSpPr>
        <p:spPr/>
        <p:txBody>
          <a:bodyPr/>
          <a:lstStyle/>
          <a:p>
            <a:fld id="{1E522FB8-C3BD-49DC-835F-6338EB31547D}" type="datetime1">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p:cNvPicPr>
            <a:picLocks noChangeAspect="1"/>
          </p:cNvPicPr>
          <p:nvPr userDrawn="1"/>
        </p:nvPicPr>
        <p:blipFill>
          <a:blip r:embed="rId2"/>
          <a:stretch>
            <a:fillRect/>
          </a:stretch>
        </p:blipFill>
        <p:spPr>
          <a:xfrm>
            <a:off x="346162" y="363839"/>
            <a:ext cx="855785" cy="496486"/>
          </a:xfrm>
          <a:prstGeom prst="rect">
            <a:avLst/>
          </a:prstGeom>
        </p:spPr>
      </p:pic>
      <p:sp>
        <p:nvSpPr>
          <p:cNvPr id="25" name="Chỗ dành sẵn cho Tiêu đề 1"/>
          <p:cNvSpPr>
            <a:spLocks noGrp="1"/>
          </p:cNvSpPr>
          <p:nvPr>
            <p:ph type="title" hasCustomPrompt="1"/>
          </p:nvPr>
        </p:nvSpPr>
        <p:spPr>
          <a:xfrm>
            <a:off x="1456841" y="979933"/>
            <a:ext cx="6053431" cy="1325563"/>
          </a:xfrm>
          <a:prstGeom prst="rect">
            <a:avLst/>
          </a:prstGeom>
        </p:spPr>
        <p:txBody>
          <a:bodyPr vert="horz" lIns="91440" tIns="45720" rIns="91440" bIns="45720" rtlCol="0" anchor="ctr">
            <a:normAutofit/>
          </a:bodyPr>
          <a:lstStyle/>
          <a:p>
            <a:r>
              <a:rPr lang="vi-VN" dirty="0"/>
              <a:t>Bấm để sửa kiểu</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ỉ Tiêu đề">
    <p:spTree>
      <p:nvGrpSpPr>
        <p:cNvPr id="1" name=""/>
        <p:cNvGrpSpPr/>
        <p:nvPr/>
      </p:nvGrpSpPr>
      <p:grpSpPr>
        <a:xfrm>
          <a:off x="0" y="0"/>
          <a:ext cx="0" cy="0"/>
          <a:chOff x="0" y="0"/>
          <a:chExt cx="0" cy="0"/>
        </a:xfrm>
      </p:grpSpPr>
      <p:sp>
        <p:nvSpPr>
          <p:cNvPr id="3" name="Chỗ dành sẵn cho Ngày tháng 2"/>
          <p:cNvSpPr>
            <a:spLocks noGrp="1"/>
          </p:cNvSpPr>
          <p:nvPr>
            <p:ph type="dt" sz="half" idx="10"/>
          </p:nvPr>
        </p:nvSpPr>
        <p:spPr/>
        <p:txBody>
          <a:bodyPr/>
          <a:lstStyle/>
          <a:p>
            <a:fld id="{72CEF1DD-B9CC-4ED8-AC2D-06EAFE8EFC31}" type="datetime1">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
        <p:nvSpPr>
          <p:cNvPr id="15" name="Rectangle 22"/>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F69"/>
              </a:solidFill>
            </a:endParaRPr>
          </a:p>
        </p:txBody>
      </p:sp>
      <p:sp>
        <p:nvSpPr>
          <p:cNvPr id="24" name="Tiêu đề 1"/>
          <p:cNvSpPr>
            <a:spLocks noGrp="1"/>
          </p:cNvSpPr>
          <p:nvPr>
            <p:ph type="title" hasCustomPrompt="1"/>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ỉ Tiêu đề">
    <p:spTree>
      <p:nvGrpSpPr>
        <p:cNvPr id="1" name=""/>
        <p:cNvGrpSpPr/>
        <p:nvPr/>
      </p:nvGrpSpPr>
      <p:grpSpPr>
        <a:xfrm>
          <a:off x="0" y="0"/>
          <a:ext cx="0" cy="0"/>
          <a:chOff x="0" y="0"/>
          <a:chExt cx="0" cy="0"/>
        </a:xfrm>
      </p:grpSpPr>
      <p:sp>
        <p:nvSpPr>
          <p:cNvPr id="3" name="Chỗ dành sẵn cho Ngày tháng 2"/>
          <p:cNvSpPr>
            <a:spLocks noGrp="1"/>
          </p:cNvSpPr>
          <p:nvPr>
            <p:ph type="dt" sz="half" idx="10"/>
          </p:nvPr>
        </p:nvSpPr>
        <p:spPr/>
        <p:txBody>
          <a:bodyPr/>
          <a:lstStyle/>
          <a:p>
            <a:fld id="{C1E52939-21AD-4A23-A0B3-FC6B914688E7}" type="datetime1">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
        <p:nvSpPr>
          <p:cNvPr id="15" name="Rectangle 22"/>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F69"/>
              </a:solidFill>
            </a:endParaRPr>
          </a:p>
        </p:txBody>
      </p:sp>
      <p:sp>
        <p:nvSpPr>
          <p:cNvPr id="20" name="TextBox 23"/>
          <p:cNvSpPr txBox="1"/>
          <p:nvPr userDrawn="1"/>
        </p:nvSpPr>
        <p:spPr>
          <a:xfrm>
            <a:off x="1566995" y="4413884"/>
            <a:ext cx="1536863" cy="584775"/>
          </a:xfrm>
          <a:prstGeom prst="rect">
            <a:avLst/>
          </a:prstGeom>
          <a:noFill/>
        </p:spPr>
        <p:txBody>
          <a:bodyPr wrap="square" rtlCol="0">
            <a:spAutoFit/>
          </a:bodyPr>
          <a:lstStyle/>
          <a:p>
            <a:r>
              <a:rPr lang="en-US" sz="3200" b="0" i="0">
                <a:solidFill>
                  <a:srgbClr val="C45A15"/>
                </a:solidFill>
                <a:latin typeface="iCiel Gotham Medium" pitchFamily="2" charset="77"/>
                <a:cs typeface="iCiel Gotham Medium" pitchFamily="2" charset="77"/>
              </a:rPr>
              <a:t>Text</a:t>
            </a:r>
            <a:endParaRPr lang="en-US" sz="3200" b="0" i="0">
              <a:solidFill>
                <a:srgbClr val="C45A15"/>
              </a:solidFill>
              <a:latin typeface="iCiel Gotham Medium" pitchFamily="2" charset="77"/>
              <a:cs typeface="iCiel Gotham Medium" pitchFamily="2" charset="77"/>
            </a:endParaRPr>
          </a:p>
        </p:txBody>
      </p:sp>
      <p:sp>
        <p:nvSpPr>
          <p:cNvPr id="21" name="TextBox 24"/>
          <p:cNvSpPr txBox="1"/>
          <p:nvPr userDrawn="1"/>
        </p:nvSpPr>
        <p:spPr>
          <a:xfrm>
            <a:off x="1600200" y="4998659"/>
            <a:ext cx="1043935" cy="400110"/>
          </a:xfrm>
          <a:prstGeom prst="rect">
            <a:avLst/>
          </a:prstGeom>
          <a:noFill/>
        </p:spPr>
        <p:txBody>
          <a:bodyPr wrap="square" rtlCol="0">
            <a:spAutoFit/>
          </a:bodyPr>
          <a:lstStyle/>
          <a:p>
            <a:r>
              <a:rPr lang="en-US" sz="2000" b="0" i="0">
                <a:solidFill>
                  <a:schemeClr val="tx1"/>
                </a:solidFill>
                <a:latin typeface="Myriad Pro" panose="020B0503030403020204" charset="0"/>
                <a:cs typeface="iCiel Gotham Medium" pitchFamily="2" charset="77"/>
              </a:rPr>
              <a:t>Text</a:t>
            </a:r>
            <a:endParaRPr lang="en-US" sz="2000" b="0" i="0">
              <a:solidFill>
                <a:schemeClr val="tx1"/>
              </a:solidFill>
              <a:latin typeface="Myriad Pro" panose="020B0503030403020204" charset="0"/>
              <a:cs typeface="iCiel Gotham Medium" pitchFamily="2" charset="77"/>
            </a:endParaRPr>
          </a:p>
        </p:txBody>
      </p:sp>
      <p:sp>
        <p:nvSpPr>
          <p:cNvPr id="22" name="TextBox 25"/>
          <p:cNvSpPr txBox="1"/>
          <p:nvPr userDrawn="1"/>
        </p:nvSpPr>
        <p:spPr>
          <a:xfrm>
            <a:off x="7349957" y="4413884"/>
            <a:ext cx="1536863" cy="584775"/>
          </a:xfrm>
          <a:prstGeom prst="rect">
            <a:avLst/>
          </a:prstGeom>
          <a:noFill/>
        </p:spPr>
        <p:txBody>
          <a:bodyPr wrap="square" rtlCol="0">
            <a:spAutoFit/>
          </a:bodyPr>
          <a:lstStyle/>
          <a:p>
            <a:r>
              <a:rPr lang="en-US" sz="3200" b="0" i="0">
                <a:solidFill>
                  <a:srgbClr val="C45A15"/>
                </a:solidFill>
                <a:latin typeface="iCiel Gotham Medium" pitchFamily="2" charset="77"/>
                <a:cs typeface="iCiel Gotham Medium" pitchFamily="2" charset="77"/>
              </a:rPr>
              <a:t>Text</a:t>
            </a:r>
            <a:endParaRPr lang="en-US" sz="3200" b="0" i="0">
              <a:solidFill>
                <a:srgbClr val="C45A15"/>
              </a:solidFill>
              <a:latin typeface="iCiel Gotham Medium" pitchFamily="2" charset="77"/>
              <a:cs typeface="iCiel Gotham Medium" pitchFamily="2" charset="77"/>
            </a:endParaRPr>
          </a:p>
        </p:txBody>
      </p:sp>
      <p:sp>
        <p:nvSpPr>
          <p:cNvPr id="23" name="TextBox 26"/>
          <p:cNvSpPr txBox="1"/>
          <p:nvPr userDrawn="1"/>
        </p:nvSpPr>
        <p:spPr>
          <a:xfrm>
            <a:off x="7383162" y="4998659"/>
            <a:ext cx="1043935" cy="400110"/>
          </a:xfrm>
          <a:prstGeom prst="rect">
            <a:avLst/>
          </a:prstGeom>
          <a:noFill/>
        </p:spPr>
        <p:txBody>
          <a:bodyPr wrap="square" rtlCol="0">
            <a:spAutoFit/>
          </a:bodyPr>
          <a:lstStyle/>
          <a:p>
            <a:r>
              <a:rPr lang="en-US" sz="2000" b="0" i="0">
                <a:solidFill>
                  <a:schemeClr val="tx1"/>
                </a:solidFill>
                <a:latin typeface="Myriad Pro" panose="020B0503030403020204" charset="0"/>
                <a:cs typeface="iCiel Gotham Medium" pitchFamily="2" charset="77"/>
              </a:rPr>
              <a:t>Text</a:t>
            </a:r>
            <a:endParaRPr lang="en-US" sz="2000" b="0" i="0">
              <a:solidFill>
                <a:schemeClr val="tx1"/>
              </a:solidFill>
              <a:latin typeface="Myriad Pro" panose="020B0503030403020204" charset="0"/>
              <a:cs typeface="iCiel Gotham Medium" pitchFamily="2" charset="77"/>
            </a:endParaRPr>
          </a:p>
        </p:txBody>
      </p:sp>
      <p:sp>
        <p:nvSpPr>
          <p:cNvPr id="24" name="Tiêu đề 1"/>
          <p:cNvSpPr>
            <a:spLocks noGrp="1"/>
          </p:cNvSpPr>
          <p:nvPr>
            <p:ph type="title" hasCustomPrompt="1"/>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Nội dung 2"/>
          <p:cNvSpPr>
            <a:spLocks noGrp="1"/>
          </p:cNvSpPr>
          <p:nvPr>
            <p:ph sz="half" idx="1" hasCustomPrompt="1"/>
          </p:nvPr>
        </p:nvSpPr>
        <p:spPr>
          <a:xfrm>
            <a:off x="838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ội dung 3"/>
          <p:cNvSpPr>
            <a:spLocks noGrp="1"/>
          </p:cNvSpPr>
          <p:nvPr>
            <p:ph sz="half" idx="2" hasCustomPrompt="1"/>
          </p:nvPr>
        </p:nvSpPr>
        <p:spPr>
          <a:xfrm>
            <a:off x="6172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5" name="Chỗ dành sẵn cho Ngày tháng 4"/>
          <p:cNvSpPr>
            <a:spLocks noGrp="1"/>
          </p:cNvSpPr>
          <p:nvPr>
            <p:ph type="dt" sz="half" idx="10"/>
          </p:nvPr>
        </p:nvSpPr>
        <p:spPr/>
        <p:txBody>
          <a:bodyPr/>
          <a:lstStyle/>
          <a:p>
            <a:fld id="{FA92F4E3-6471-4096-8218-E112917D4180}" type="datetime1">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365125"/>
            <a:ext cx="10515600" cy="1325563"/>
          </a:xfrm>
        </p:spPr>
        <p:txBody>
          <a:bodyPr/>
          <a:lstStyle/>
          <a:p>
            <a:r>
              <a:rPr lang="vi-VN" dirty="0"/>
              <a:t>Bấm để sửa kiểu tiêu đề Bản cái</a:t>
            </a:r>
            <a:endParaRPr lang="en-US" dirty="0"/>
          </a:p>
        </p:txBody>
      </p:sp>
      <p:sp>
        <p:nvSpPr>
          <p:cNvPr id="3" name="Chỗ dành sẵn cho Văn bản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4" name="Chỗ dành sẵn cho Nội dung 3"/>
          <p:cNvSpPr>
            <a:spLocks noGrp="1"/>
          </p:cNvSpPr>
          <p:nvPr>
            <p:ph sz="half" idx="2" hasCustomPrompt="1"/>
          </p:nvPr>
        </p:nvSpPr>
        <p:spPr>
          <a:xfrm>
            <a:off x="839788" y="2505075"/>
            <a:ext cx="5157787"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5" name="Chỗ dành sẵn cho Văn bản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6" name="Chỗ dành sẵn cho Nội dung 5"/>
          <p:cNvSpPr>
            <a:spLocks noGrp="1"/>
          </p:cNvSpPr>
          <p:nvPr>
            <p:ph sz="quarter" idx="4" hasCustomPrompt="1"/>
          </p:nvPr>
        </p:nvSpPr>
        <p:spPr>
          <a:xfrm>
            <a:off x="6172200" y="2505075"/>
            <a:ext cx="5183188"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7" name="Chỗ dành sẵn cho Ngày tháng 6"/>
          <p:cNvSpPr>
            <a:spLocks noGrp="1"/>
          </p:cNvSpPr>
          <p:nvPr>
            <p:ph type="dt" sz="half" idx="10"/>
          </p:nvPr>
        </p:nvSpPr>
        <p:spPr/>
        <p:txBody>
          <a:bodyPr/>
          <a:lstStyle/>
          <a:p>
            <a:fld id="{00723876-C755-4705-9AA6-3BEDE7B12E43}" type="datetime1">
              <a:rPr lang="en-US" smtClean="0"/>
            </a:fld>
            <a:endParaRPr lang="en-US"/>
          </a:p>
        </p:txBody>
      </p:sp>
      <p:sp>
        <p:nvSpPr>
          <p:cNvPr id="8" name="Chỗ dành sẵn cho Chân trang 7"/>
          <p:cNvSpPr>
            <a:spLocks noGrp="1"/>
          </p:cNvSpPr>
          <p:nvPr>
            <p:ph type="ftr" sz="quarter" idx="11"/>
          </p:nvPr>
        </p:nvSpPr>
        <p:spPr/>
        <p:txBody>
          <a:bodyPr/>
          <a:lstStyle/>
          <a:p>
            <a:endParaRPr lang="en-US"/>
          </a:p>
        </p:txBody>
      </p:sp>
      <p:sp>
        <p:nvSpPr>
          <p:cNvPr id="9" name="Chỗ dành sẵn cho Số hiệu Bản chiếu 8"/>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dirty="0"/>
              <a:t>Bấm để sửa kiểu tiêu đề Bản cái</a:t>
            </a:r>
            <a:endParaRPr lang="en-US" dirty="0"/>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dirty="0"/>
              <a:t>Bấm để chỉnh sửa kiểu văn bản của Bản cái</a:t>
            </a:r>
            <a:endParaRPr lang="vi-VN" dirty="0"/>
          </a:p>
          <a:p>
            <a:pPr lvl="1"/>
            <a:r>
              <a:rPr lang="vi-VN" dirty="0"/>
              <a:t>Mức hai</a:t>
            </a:r>
            <a:endParaRPr lang="vi-VN" dirty="0"/>
          </a:p>
          <a:p>
            <a:pPr lvl="2"/>
            <a:r>
              <a:rPr lang="vi-VN" dirty="0"/>
              <a:t>Mức ba</a:t>
            </a:r>
            <a:endParaRPr lang="vi-VN" dirty="0"/>
          </a:p>
          <a:p>
            <a:pPr lvl="3"/>
            <a:r>
              <a:rPr lang="vi-VN" dirty="0"/>
              <a:t>Mức bốn</a:t>
            </a:r>
            <a:endParaRPr lang="vi-VN" dirty="0"/>
          </a:p>
          <a:p>
            <a:pPr lvl="4"/>
            <a:r>
              <a:rPr lang="vi-VN" dirty="0"/>
              <a:t>Mức năm</a:t>
            </a:r>
            <a:endParaRPr lang="en-US" dirty="0"/>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51AC9-2C98-4082-8C0B-1D2C518D9C27}" type="datetime1">
              <a:rPr lang="en-US" smtClean="0"/>
            </a:fld>
            <a:endParaRPr lang="en-US"/>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A708D-C984-4439-A215-56EF5D7602F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ct val="90000"/>
        </a:lnSpc>
        <a:spcBef>
          <a:spcPct val="0"/>
        </a:spcBef>
        <a:buNone/>
        <a:defRPr sz="3000" b="1" kern="1200">
          <a:solidFill>
            <a:srgbClr val="005F69"/>
          </a:solidFill>
          <a:latin typeface="Calibri Light" panose="020F0302020204030204" pitchFamily="34" charset="0"/>
          <a:ea typeface="Calibri Light" panose="020F0302020204030204" pitchFamily="34" charset="0"/>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0" Type="http://schemas.openxmlformats.org/officeDocument/2006/relationships/notesSlide" Target="../notesSlides/notesSlide1.xml"/><Relationship Id="rId3" Type="http://schemas.openxmlformats.org/officeDocument/2006/relationships/tags" Target="../tags/tag7.xml"/><Relationship Id="rId29" Type="http://schemas.openxmlformats.org/officeDocument/2006/relationships/slideLayout" Target="../slideLayouts/slideLayout19.xml"/><Relationship Id="rId28" Type="http://schemas.openxmlformats.org/officeDocument/2006/relationships/tags" Target="../tags/tag32.xml"/><Relationship Id="rId27" Type="http://schemas.openxmlformats.org/officeDocument/2006/relationships/tags" Target="../tags/tag31.xml"/><Relationship Id="rId26" Type="http://schemas.openxmlformats.org/officeDocument/2006/relationships/tags" Target="../tags/tag30.xml"/><Relationship Id="rId25" Type="http://schemas.openxmlformats.org/officeDocument/2006/relationships/tags" Target="../tags/tag29.xml"/><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tags" Target="../tags/tag6.xml"/><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does a project mean?</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a:t>The project must serve a specific objective.</a:t>
            </a:r>
            <a:endParaRPr lang="en-US"/>
          </a:p>
          <a:p>
            <a:pPr marL="457200" indent="-457200">
              <a:buFont typeface="+mj-lt"/>
              <a:buAutoNum type="arabicPeriod"/>
            </a:pPr>
            <a:r>
              <a:rPr lang="en-US"/>
              <a:t>The project must have a certain life with a beginning and an end.</a:t>
            </a:r>
            <a:endParaRPr lang="en-US"/>
          </a:p>
          <a:p>
            <a:pPr marL="457200" indent="-457200">
              <a:buFont typeface="+mj-lt"/>
              <a:buAutoNum type="arabicPeriod"/>
            </a:pPr>
            <a:r>
              <a:rPr lang="en-US"/>
              <a:t>Generally, the project should be carried out with the coordinated work of several departments and experts.</a:t>
            </a:r>
            <a:endParaRPr lang="en-US"/>
          </a:p>
          <a:p>
            <a:pPr marL="457200" indent="-457200">
              <a:buFont typeface="+mj-lt"/>
              <a:buAutoNum type="arabicPeriod"/>
            </a:pPr>
            <a:r>
              <a:rPr lang="en-US"/>
              <a:t>Typically, the project to be done should be one that has never been done before.</a:t>
            </a:r>
            <a:endParaRPr lang="en-US"/>
          </a:p>
          <a:p>
            <a:pPr marL="457200" indent="-457200">
              <a:buFont typeface="+mj-lt"/>
              <a:buAutoNum type="arabicPeriod"/>
            </a:pPr>
            <a:r>
              <a:rPr lang="en-US"/>
              <a:t>The project needs a budget, exact time, and performance needs.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projects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rot="5400000">
            <a:off x="6149842" y="889920"/>
            <a:ext cx="6478850" cy="4972060"/>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Gantt Chart</a:t>
            </a:r>
            <a:endParaRPr lang="en-US"/>
          </a:p>
        </p:txBody>
      </p:sp>
      <p:sp>
        <p:nvSpPr>
          <p:cNvPr id="3" name="Content Placeholder 2"/>
          <p:cNvSpPr>
            <a:spLocks noGrp="1"/>
          </p:cNvSpPr>
          <p:nvPr>
            <p:ph idx="1"/>
          </p:nvPr>
        </p:nvSpPr>
        <p:spPr>
          <a:xfrm>
            <a:off x="838200" y="1518082"/>
            <a:ext cx="4405009" cy="4838268"/>
          </a:xfrm>
        </p:spPr>
        <p:txBody>
          <a:bodyPr/>
          <a:lstStyle/>
          <a:p>
            <a:pPr marL="0" indent="0">
              <a:buNone/>
            </a:pPr>
            <a:r>
              <a:rPr lang="en-US"/>
              <a:t>A </a:t>
            </a:r>
            <a:r>
              <a:rPr lang="en-US" b="1">
                <a:solidFill>
                  <a:srgbClr val="FF0000"/>
                </a:solidFill>
              </a:rPr>
              <a:t>Gantt chart </a:t>
            </a:r>
            <a:r>
              <a:rPr lang="en-US"/>
              <a:t>is a graph or bar chart with a bar for each project activity that shows the passage of time.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8" name="Picture 7"/>
          <p:cNvPicPr>
            <a:picLocks noChangeAspect="1"/>
          </p:cNvPicPr>
          <p:nvPr/>
        </p:nvPicPr>
        <p:blipFill>
          <a:blip r:embed="rId1"/>
          <a:stretch>
            <a:fillRect/>
          </a:stretch>
        </p:blipFill>
        <p:spPr>
          <a:xfrm>
            <a:off x="5787957" y="1254237"/>
            <a:ext cx="6041568" cy="5004459"/>
          </a:xfrm>
          <a:prstGeom prst="rect">
            <a:avLst/>
          </a:prstGeom>
        </p:spPr>
      </p:pic>
      <p:sp>
        <p:nvSpPr>
          <p:cNvPr id="9" name="TextBox 8"/>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Earned Value Management (EVM)</a:t>
            </a:r>
            <a:endParaRPr lang="en-US"/>
          </a:p>
        </p:txBody>
      </p:sp>
      <p:sp>
        <p:nvSpPr>
          <p:cNvPr id="3" name="Content Placeholder 2"/>
          <p:cNvSpPr>
            <a:spLocks noGrp="1"/>
          </p:cNvSpPr>
          <p:nvPr>
            <p:ph idx="1"/>
          </p:nvPr>
        </p:nvSpPr>
        <p:spPr/>
        <p:txBody>
          <a:bodyPr/>
          <a:lstStyle/>
          <a:p>
            <a:pPr marL="0" indent="0">
              <a:buNone/>
            </a:pPr>
            <a:r>
              <a:rPr lang="en-US" b="1">
                <a:solidFill>
                  <a:srgbClr val="FF0000"/>
                </a:solidFill>
              </a:rPr>
              <a:t>Earned value management (EVM) </a:t>
            </a:r>
            <a:r>
              <a:rPr lang="en-US"/>
              <a:t>is a technique for measuring project progress in an objective manner. EVM has the ability to combine measurements of scope, schedule, and cost in a project. When properly applied, EVM provides a method for evaluating the relative success of a project at a point in time. The measures can be applied to projects focused on either “revenue generation” or “cost,” depending on the type of project.</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890801" y="0"/>
            <a:ext cx="8410398" cy="6858000"/>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Management - CPM and PERT</a:t>
            </a:r>
            <a:endParaRPr lang="en-US"/>
          </a:p>
        </p:txBody>
      </p:sp>
      <p:sp>
        <p:nvSpPr>
          <p:cNvPr id="3" name="Content Placeholder 2"/>
          <p:cNvSpPr>
            <a:spLocks noGrp="1"/>
          </p:cNvSpPr>
          <p:nvPr>
            <p:ph idx="1"/>
          </p:nvPr>
        </p:nvSpPr>
        <p:spPr/>
        <p:txBody>
          <a:bodyPr>
            <a:normAutofit/>
          </a:bodyPr>
          <a:lstStyle/>
          <a:p>
            <a:r>
              <a:rPr lang="en-US" b="1">
                <a:solidFill>
                  <a:srgbClr val="FF0000"/>
                </a:solidFill>
              </a:rPr>
              <a:t>Critical Path Method (CPM) and Program Evaluation and Review Technique (PERT)</a:t>
            </a:r>
            <a:r>
              <a:rPr lang="en-US"/>
              <a:t> are two scheduling techniques developed to enable project teams to schedule and manage enormous and complicated projects.</a:t>
            </a:r>
            <a:endParaRPr lang="en-US"/>
          </a:p>
          <a:p>
            <a:r>
              <a:rPr lang="en-US" b="1">
                <a:solidFill>
                  <a:srgbClr val="FF0000"/>
                </a:solidFill>
              </a:rPr>
              <a:t>Critical path method (CPM) </a:t>
            </a:r>
            <a:r>
              <a:rPr lang="en-US"/>
              <a:t>used a single activity time estimate, and in the network, activities were nodes.</a:t>
            </a:r>
            <a:endParaRPr lang="en-US"/>
          </a:p>
          <a:p>
            <a:r>
              <a:rPr lang="en-US" b="1">
                <a:solidFill>
                  <a:srgbClr val="FF0000"/>
                </a:solidFill>
              </a:rPr>
              <a:t>Project evaluation and review technique (PERT) </a:t>
            </a:r>
            <a:r>
              <a:rPr lang="en-US"/>
              <a:t>used multiple activity time estimates, and in the network, activities were lines between nodes.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51427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 Taylor III (2018)</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Management - CPM and PERT</a:t>
            </a:r>
            <a:endParaRPr lang="en-US"/>
          </a:p>
        </p:txBody>
      </p:sp>
      <p:sp>
        <p:nvSpPr>
          <p:cNvPr id="3" name="Content Placeholder 2"/>
          <p:cNvSpPr>
            <a:spLocks noGrp="1"/>
          </p:cNvSpPr>
          <p:nvPr>
            <p:ph idx="1"/>
          </p:nvPr>
        </p:nvSpPr>
        <p:spPr/>
        <p:txBody>
          <a:bodyPr>
            <a:normAutofit/>
          </a:bodyPr>
          <a:lstStyle/>
          <a:p>
            <a:pPr marL="0" indent="0">
              <a:buNone/>
            </a:pPr>
            <a:r>
              <a:rPr lang="en-US"/>
              <a:t>PERT and CPM techniques use the following common primary six steps:</a:t>
            </a:r>
            <a:endParaRPr lang="en-US"/>
          </a:p>
          <a:p>
            <a:pPr marL="457200" indent="-457200">
              <a:buFont typeface="+mj-lt"/>
              <a:buAutoNum type="arabicPeriod"/>
            </a:pPr>
            <a:r>
              <a:rPr lang="en-US"/>
              <a:t>Describe the project and design the Work Breakdown Structure (WBS).</a:t>
            </a:r>
            <a:endParaRPr lang="en-US"/>
          </a:p>
          <a:p>
            <a:pPr marL="457200" indent="-457200">
              <a:buFont typeface="+mj-lt"/>
              <a:buAutoNum type="arabicPeriod"/>
            </a:pPr>
            <a:r>
              <a:rPr lang="en-US"/>
              <a:t>Determine the priority interrelationship of the activities.</a:t>
            </a:r>
            <a:endParaRPr lang="en-US"/>
          </a:p>
          <a:p>
            <a:pPr marL="457200" indent="-457200">
              <a:buFont typeface="+mj-lt"/>
              <a:buAutoNum type="arabicPeriod"/>
            </a:pPr>
            <a:r>
              <a:rPr lang="en-US"/>
              <a:t>Sketch project networks (PN) linking all activities.</a:t>
            </a:r>
            <a:endParaRPr lang="en-US"/>
          </a:p>
          <a:p>
            <a:pPr marL="457200" indent="-457200">
              <a:buFont typeface="+mj-lt"/>
              <a:buAutoNum type="arabicPeriod"/>
            </a:pPr>
            <a:r>
              <a:rPr lang="en-US"/>
              <a:t>Define the times for the activities.</a:t>
            </a:r>
            <a:endParaRPr lang="en-US"/>
          </a:p>
          <a:p>
            <a:pPr marL="457200" indent="-457200">
              <a:buFont typeface="+mj-lt"/>
              <a:buAutoNum type="arabicPeriod"/>
            </a:pPr>
            <a:r>
              <a:rPr lang="en-US"/>
              <a:t>Compute the lengthiest path on the PN (the critical path).</a:t>
            </a:r>
            <a:endParaRPr lang="en-US"/>
          </a:p>
          <a:p>
            <a:pPr marL="457200" indent="-457200">
              <a:buFont typeface="+mj-lt"/>
              <a:buAutoNum type="arabicPeriod"/>
            </a:pPr>
            <a:r>
              <a:rPr lang="en-US"/>
              <a:t>Utilize the PN to schedule and manage the project.</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Management - CPM and PERT</a:t>
            </a:r>
            <a:endParaRPr lang="en-US"/>
          </a:p>
        </p:txBody>
      </p:sp>
      <p:sp>
        <p:nvSpPr>
          <p:cNvPr id="3" name="Content Placeholder 2"/>
          <p:cNvSpPr>
            <a:spLocks noGrp="1"/>
          </p:cNvSpPr>
          <p:nvPr>
            <p:ph idx="1"/>
          </p:nvPr>
        </p:nvSpPr>
        <p:spPr/>
        <p:txBody>
          <a:bodyPr/>
          <a:lstStyle/>
          <a:p>
            <a:pPr marL="0" indent="0">
              <a:buNone/>
            </a:pPr>
            <a:r>
              <a:rPr lang="en-US"/>
              <a:t>The </a:t>
            </a:r>
            <a:r>
              <a:rPr lang="en-US" b="1">
                <a:solidFill>
                  <a:srgbClr val="FF0000"/>
                </a:solidFill>
              </a:rPr>
              <a:t>critical path </a:t>
            </a:r>
            <a:r>
              <a:rPr lang="en-US"/>
              <a:t>of activities in a project is the sequence of activities that form </a:t>
            </a:r>
            <a:r>
              <a:rPr lang="en-US" b="1">
                <a:solidFill>
                  <a:srgbClr val="FF0000"/>
                </a:solidFill>
              </a:rPr>
              <a:t>the longest chain in terms of their time to complete</a:t>
            </a:r>
            <a:r>
              <a:rPr lang="en-US"/>
              <a:t>. If any one of the activities in the critical path is delayed, then the entire project is delayed. It is possible and it often happens that there are multiple paths of the same length through the network, so there are multiple critical paths. </a:t>
            </a:r>
            <a:r>
              <a:rPr lang="en-US" b="1">
                <a:solidFill>
                  <a:srgbClr val="FF0000"/>
                </a:solidFill>
              </a:rPr>
              <a:t>Determining scheduling information about each activity in the project is the major goal of CPM techniques</a:t>
            </a:r>
            <a:r>
              <a:rPr lang="en-US"/>
              <a:t>. The techniques calculate when an activity must start and end, together with whether the activity is part of the critical path.</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Critical Path Method (CPM)</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a:t>Identify each activity to be done in the project and estimate how long it will take to complete each activity. </a:t>
            </a:r>
            <a:endParaRPr lang="en-US"/>
          </a:p>
          <a:p>
            <a:pPr marL="457200" indent="-457200">
              <a:buFont typeface="+mj-lt"/>
              <a:buAutoNum type="arabicPeriod"/>
            </a:pPr>
            <a:r>
              <a:rPr lang="en-US"/>
              <a:t>Determine the required sequence of activities and construct a network reflecting the precedence relationships.</a:t>
            </a:r>
            <a:endParaRPr lang="en-US"/>
          </a:p>
          <a:p>
            <a:pPr marL="457200" indent="-457200">
              <a:buFont typeface="+mj-lt"/>
              <a:buAutoNum type="arabicPeriod"/>
            </a:pPr>
            <a:r>
              <a:rPr lang="en-US"/>
              <a:t>Determine the critical path. </a:t>
            </a:r>
            <a:endParaRPr lang="en-US"/>
          </a:p>
          <a:p>
            <a:pPr marL="457200" indent="-457200">
              <a:buFont typeface="+mj-lt"/>
              <a:buAutoNum type="arabicPeriod"/>
            </a:pPr>
            <a:r>
              <a:rPr lang="en-US"/>
              <a:t>Determine the early start/finish and late start/finish schedule.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628504" y="4617440"/>
            <a:ext cx="6773694" cy="1444957"/>
          </a:xfrm>
          <a:prstGeom prst="rect">
            <a:avLst/>
          </a:prstGeom>
        </p:spPr>
      </p:pic>
      <p:pic>
        <p:nvPicPr>
          <p:cNvPr id="8" name="Picture 7"/>
          <p:cNvPicPr>
            <a:picLocks noChangeAspect="1"/>
          </p:cNvPicPr>
          <p:nvPr/>
        </p:nvPicPr>
        <p:blipFill>
          <a:blip r:embed="rId2"/>
          <a:stretch>
            <a:fillRect/>
          </a:stretch>
        </p:blipFill>
        <p:spPr>
          <a:xfrm>
            <a:off x="7806966" y="4036411"/>
            <a:ext cx="3546834" cy="2607013"/>
          </a:xfrm>
          <a:prstGeom prst="rect">
            <a:avLst/>
          </a:prstGeom>
        </p:spPr>
      </p:pic>
      <p:sp>
        <p:nvSpPr>
          <p:cNvPr id="9" name="TextBox 8"/>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Critical Path Method (CPM)</a:t>
            </a:r>
            <a:endParaRPr lang="en-US"/>
          </a:p>
        </p:txBody>
      </p:sp>
      <p:sp>
        <p:nvSpPr>
          <p:cNvPr id="3" name="Content Placeholder 2"/>
          <p:cNvSpPr>
            <a:spLocks noGrp="1"/>
          </p:cNvSpPr>
          <p:nvPr>
            <p:ph idx="1"/>
          </p:nvPr>
        </p:nvSpPr>
        <p:spPr/>
        <p:txBody>
          <a:bodyPr/>
          <a:lstStyle/>
          <a:p>
            <a:r>
              <a:rPr lang="en-US" b="1">
                <a:solidFill>
                  <a:srgbClr val="FF0000"/>
                </a:solidFill>
              </a:rPr>
              <a:t>Slack time (ST): </a:t>
            </a:r>
            <a:r>
              <a:rPr lang="en-US"/>
              <a:t>The time that an activity can be delayed without delaying the entire project; the difference between </a:t>
            </a:r>
            <a:r>
              <a:rPr lang="en-US" b="1">
                <a:solidFill>
                  <a:srgbClr val="FF0000"/>
                </a:solidFill>
              </a:rPr>
              <a:t>the late and early start times </a:t>
            </a:r>
            <a:r>
              <a:rPr lang="en-US"/>
              <a:t>of an activity. Activities with zero ST are critical activities and are on the critical path.</a:t>
            </a:r>
            <a:endParaRPr lang="en-US"/>
          </a:p>
          <a:p>
            <a:r>
              <a:rPr lang="en-US"/>
              <a:t>The critical path includes each critical activity, starting with the first activity and finishing with the last activity.</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246762" y="3647696"/>
            <a:ext cx="2844138" cy="2189074"/>
          </a:xfrm>
          <a:prstGeom prst="rect">
            <a:avLst/>
          </a:prstGeom>
        </p:spPr>
      </p:pic>
      <p:pic>
        <p:nvPicPr>
          <p:cNvPr id="8" name="Picture 7"/>
          <p:cNvPicPr>
            <a:picLocks noChangeAspect="1"/>
          </p:cNvPicPr>
          <p:nvPr/>
        </p:nvPicPr>
        <p:blipFill>
          <a:blip r:embed="rId2"/>
          <a:stretch>
            <a:fillRect/>
          </a:stretch>
        </p:blipFill>
        <p:spPr>
          <a:xfrm>
            <a:off x="4603633" y="3647696"/>
            <a:ext cx="2984734" cy="2189074"/>
          </a:xfrm>
          <a:prstGeom prst="rect">
            <a:avLst/>
          </a:prstGeom>
        </p:spPr>
      </p:pic>
      <p:pic>
        <p:nvPicPr>
          <p:cNvPr id="12" name="Picture 11"/>
          <p:cNvPicPr>
            <a:picLocks noChangeAspect="1"/>
          </p:cNvPicPr>
          <p:nvPr/>
        </p:nvPicPr>
        <p:blipFill>
          <a:blip r:embed="rId3"/>
          <a:stretch>
            <a:fillRect/>
          </a:stretch>
        </p:blipFill>
        <p:spPr>
          <a:xfrm>
            <a:off x="8038870" y="3647696"/>
            <a:ext cx="2864426" cy="2189074"/>
          </a:xfrm>
          <a:prstGeom prst="rect">
            <a:avLst/>
          </a:prstGeom>
        </p:spPr>
      </p:pic>
      <p:sp>
        <p:nvSpPr>
          <p:cNvPr id="13" name="TextBox 12"/>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Rule for calculating duration of project</a:t>
            </a:r>
            <a:endParaRPr lang="en-US"/>
          </a:p>
        </p:txBody>
      </p:sp>
      <p:sp>
        <p:nvSpPr>
          <p:cNvPr id="3" name="Content Placeholder 2"/>
          <p:cNvSpPr>
            <a:spLocks noGrp="1"/>
          </p:cNvSpPr>
          <p:nvPr>
            <p:ph idx="1"/>
          </p:nvPr>
        </p:nvSpPr>
        <p:spPr/>
        <p:txBody>
          <a:bodyPr/>
          <a:lstStyle/>
          <a:p>
            <a:r>
              <a:rPr lang="en-US" b="1">
                <a:solidFill>
                  <a:srgbClr val="FF0000"/>
                </a:solidFill>
              </a:rPr>
              <a:t>Earliest start time rule: </a:t>
            </a:r>
            <a:r>
              <a:rPr lang="en-US"/>
              <a:t>All predecessors must be completed before an activity can start.</a:t>
            </a:r>
            <a:endParaRPr lang="en-US"/>
          </a:p>
          <a:p>
            <a:r>
              <a:rPr lang="en-US" b="1">
                <a:solidFill>
                  <a:srgbClr val="FF0000"/>
                </a:solidFill>
              </a:rPr>
              <a:t>Earliest finish time rule: </a:t>
            </a:r>
            <a:r>
              <a:rPr lang="en-US"/>
              <a:t>The EF of an activity is equal to the sum of the activity’s ES and the duration.</a:t>
            </a:r>
            <a:endParaRPr lang="en-US"/>
          </a:p>
          <a:p>
            <a:r>
              <a:rPr lang="en-US" b="1">
                <a:solidFill>
                  <a:srgbClr val="FF0000"/>
                </a:solidFill>
              </a:rPr>
              <a:t>Latest finish time rule: </a:t>
            </a:r>
            <a:r>
              <a:rPr lang="en-US"/>
              <a:t>It is based on the principle that all predecessors must be completed before an activity can begin.</a:t>
            </a:r>
            <a:endParaRPr lang="en-US"/>
          </a:p>
          <a:p>
            <a:r>
              <a:rPr lang="en-US" b="1">
                <a:solidFill>
                  <a:srgbClr val="FF0000"/>
                </a:solidFill>
              </a:rPr>
              <a:t>Latest start time rule: </a:t>
            </a:r>
            <a:r>
              <a:rPr lang="en-US"/>
              <a:t>The LS of an activity is equal to the difference between its LF and the time of the activity.</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the characteristics of a project?</a:t>
            </a:r>
            <a:endParaRPr lang="en-US"/>
          </a:p>
        </p:txBody>
      </p:sp>
      <p:sp>
        <p:nvSpPr>
          <p:cNvPr id="3" name="Content Placeholder 2"/>
          <p:cNvSpPr>
            <a:spLocks noGrp="1"/>
          </p:cNvSpPr>
          <p:nvPr>
            <p:ph idx="1"/>
          </p:nvPr>
        </p:nvSpPr>
        <p:spPr/>
        <p:txBody>
          <a:bodyPr/>
          <a:lstStyle/>
          <a:p>
            <a:r>
              <a:rPr lang="en-US"/>
              <a:t>The project to be done should be different from other projects and be unique.</a:t>
            </a:r>
            <a:endParaRPr lang="en-US"/>
          </a:p>
          <a:p>
            <a:r>
              <a:rPr lang="en-US"/>
              <a:t>The project to be done must change a process.</a:t>
            </a:r>
            <a:endParaRPr lang="en-US"/>
          </a:p>
          <a:p>
            <a:r>
              <a:rPr lang="en-US"/>
              <a:t>Each project should have a specific objective.</a:t>
            </a:r>
            <a:endParaRPr lang="en-US"/>
          </a:p>
          <a:p>
            <a:r>
              <a:rPr lang="en-US"/>
              <a:t>Each project has a specific life with a beginning and an end.</a:t>
            </a:r>
            <a:endParaRPr lang="en-US"/>
          </a:p>
          <a:p>
            <a:r>
              <a:rPr lang="en-US"/>
              <a:t>Each project has a budget, duration, and performance conditions.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Build up project network</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8" name="Picture 7"/>
          <p:cNvPicPr>
            <a:picLocks noChangeAspect="1"/>
          </p:cNvPicPr>
          <p:nvPr/>
        </p:nvPicPr>
        <p:blipFill>
          <a:blip r:embed="rId1"/>
          <a:stretch>
            <a:fillRect/>
          </a:stretch>
        </p:blipFill>
        <p:spPr>
          <a:xfrm>
            <a:off x="1167319" y="2001347"/>
            <a:ext cx="9857362" cy="254325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887971" y="532996"/>
            <a:ext cx="5753903" cy="2896004"/>
          </a:xfrm>
          <a:prstGeom prst="rect">
            <a:avLst/>
          </a:prstGeom>
        </p:spPr>
      </p:pic>
      <p:pic>
        <p:nvPicPr>
          <p:cNvPr id="8" name="Picture 7"/>
          <p:cNvPicPr>
            <a:picLocks noChangeAspect="1"/>
          </p:cNvPicPr>
          <p:nvPr/>
        </p:nvPicPr>
        <p:blipFill>
          <a:blip r:embed="rId2"/>
          <a:stretch>
            <a:fillRect/>
          </a:stretch>
        </p:blipFill>
        <p:spPr>
          <a:xfrm>
            <a:off x="2740314" y="3642908"/>
            <a:ext cx="6049219" cy="289600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8" name="Picture 7"/>
          <p:cNvPicPr>
            <a:picLocks noChangeAspect="1"/>
          </p:cNvPicPr>
          <p:nvPr/>
        </p:nvPicPr>
        <p:blipFill>
          <a:blip r:embed="rId1"/>
          <a:stretch>
            <a:fillRect/>
          </a:stretch>
        </p:blipFill>
        <p:spPr>
          <a:xfrm>
            <a:off x="213842" y="940702"/>
            <a:ext cx="6216141" cy="4364698"/>
          </a:xfrm>
          <a:prstGeom prst="rect">
            <a:avLst/>
          </a:prstGeom>
        </p:spPr>
      </p:pic>
      <p:pic>
        <p:nvPicPr>
          <p:cNvPr id="10" name="Picture 9"/>
          <p:cNvPicPr>
            <a:picLocks noChangeAspect="1"/>
          </p:cNvPicPr>
          <p:nvPr/>
        </p:nvPicPr>
        <p:blipFill>
          <a:blip r:embed="rId2"/>
          <a:stretch>
            <a:fillRect/>
          </a:stretch>
        </p:blipFill>
        <p:spPr>
          <a:xfrm>
            <a:off x="6906639" y="528314"/>
            <a:ext cx="4829220" cy="51894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Build up project network</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a:t>Compute the duration for all the paths and compute the earliest project completion time.</a:t>
            </a:r>
            <a:endParaRPr lang="en-US"/>
          </a:p>
          <a:p>
            <a:pPr marL="457200" indent="-457200">
              <a:buFont typeface="+mj-lt"/>
              <a:buAutoNum type="arabicPeriod"/>
            </a:pPr>
            <a:r>
              <a:rPr lang="en-US"/>
              <a:t>Identify the critical path and the critical activities. </a:t>
            </a:r>
            <a:endParaRPr lang="en-US"/>
          </a:p>
          <a:p>
            <a:pPr marL="457200" indent="-457200">
              <a:buFont typeface="+mj-lt"/>
              <a:buAutoNum type="arabicPeriod"/>
            </a:pPr>
            <a:r>
              <a:rPr lang="en-US"/>
              <a:t>What happens when the durations of activity H are 8 and 14? </a:t>
            </a:r>
            <a:endParaRPr lang="en-US"/>
          </a:p>
          <a:p>
            <a:pPr marL="457200" indent="-457200">
              <a:buFont typeface="+mj-lt"/>
              <a:buAutoNum type="arabicPeriod"/>
            </a:pPr>
            <a:r>
              <a:rPr lang="en-US"/>
              <a:t>What happens when the durations of activity I become 10, 11 and 14?</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Build up project network</a:t>
            </a:r>
            <a:endParaRPr lang="en-US"/>
          </a:p>
        </p:txBody>
      </p:sp>
      <p:sp>
        <p:nvSpPr>
          <p:cNvPr id="3" name="Content Placeholder 2"/>
          <p:cNvSpPr>
            <a:spLocks noGrp="1"/>
          </p:cNvSpPr>
          <p:nvPr>
            <p:ph idx="1"/>
          </p:nvPr>
        </p:nvSpPr>
        <p:spPr/>
        <p:txBody>
          <a:bodyPr/>
          <a:lstStyle/>
          <a:p>
            <a:r>
              <a:rPr lang="en-US"/>
              <a:t>Path 1: 1-2-5-7 (activities A, D and H) with duration = 4 + 6 + 12 = </a:t>
            </a:r>
            <a:r>
              <a:rPr lang="en-US" b="1">
                <a:solidFill>
                  <a:srgbClr val="FF0000"/>
                </a:solidFill>
              </a:rPr>
              <a:t>22</a:t>
            </a:r>
            <a:endParaRPr lang="en-US" b="1">
              <a:solidFill>
                <a:srgbClr val="FF0000"/>
              </a:solidFill>
            </a:endParaRPr>
          </a:p>
          <a:p>
            <a:r>
              <a:rPr lang="en-US"/>
              <a:t>Path 2: 1-2-6-7 (activities A, E and I) with duration = 4 + 7 + 9 = 20</a:t>
            </a:r>
            <a:endParaRPr lang="en-US"/>
          </a:p>
          <a:p>
            <a:r>
              <a:rPr lang="en-US"/>
              <a:t>Path 3: 1-3-6-7 (activities B, F and I) with duration = 5 + 5 + 9 = 19</a:t>
            </a:r>
            <a:endParaRPr lang="en-US"/>
          </a:p>
          <a:p>
            <a:r>
              <a:rPr lang="en-US"/>
              <a:t>Path 4: 1-4-7 (activities C and G) with duration = 6 + 8 = 14</a:t>
            </a:r>
            <a:endParaRPr lang="en-US"/>
          </a:p>
          <a:p>
            <a:r>
              <a:rPr lang="en-US"/>
              <a:t>The longest path is called the </a:t>
            </a:r>
            <a:r>
              <a:rPr lang="en-US" b="1">
                <a:solidFill>
                  <a:srgbClr val="FF0000"/>
                </a:solidFill>
              </a:rPr>
              <a:t>critical path </a:t>
            </a:r>
            <a:r>
              <a:rPr lang="en-US"/>
              <a:t>and this method of finding the critical path is called the </a:t>
            </a:r>
            <a:r>
              <a:rPr lang="en-US" b="1">
                <a:solidFill>
                  <a:srgbClr val="FF0000"/>
                </a:solidFill>
              </a:rPr>
              <a:t>critical path method (CPM).</a:t>
            </a:r>
            <a:endParaRPr lang="en-US" b="1">
              <a:solidFill>
                <a:srgbClr val="FF0000"/>
              </a:solidFill>
            </a:endParaRPr>
          </a:p>
          <a:p>
            <a:r>
              <a:rPr lang="en-US"/>
              <a:t>Activities that are in the critical path are the </a:t>
            </a:r>
            <a:r>
              <a:rPr lang="en-US" b="1">
                <a:solidFill>
                  <a:srgbClr val="FF0000"/>
                </a:solidFill>
              </a:rPr>
              <a:t>critical activities</a:t>
            </a:r>
            <a:r>
              <a:rPr lang="en-US"/>
              <a:t>. </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Build up project network</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371600" y="1878005"/>
            <a:ext cx="9448800" cy="17371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533546" y="1759881"/>
            <a:ext cx="7124908" cy="28594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134659" y="843677"/>
            <a:ext cx="7922681" cy="5170645"/>
          </a:xfrm>
          <a:prstGeom prst="rect">
            <a:avLst/>
          </a:prstGeom>
        </p:spPr>
      </p:pic>
      <p:sp>
        <p:nvSpPr>
          <p:cNvPr id="2" name="Rectangle: Rounded Corners 1"/>
          <p:cNvSpPr/>
          <p:nvPr/>
        </p:nvSpPr>
        <p:spPr>
          <a:xfrm>
            <a:off x="6614809" y="5564221"/>
            <a:ext cx="1439693" cy="45010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yriad Pro" panose="020B0503030403020204"/>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crashing</a:t>
            </a:r>
            <a:endParaRPr lang="en-US"/>
          </a:p>
        </p:txBody>
      </p:sp>
      <p:sp>
        <p:nvSpPr>
          <p:cNvPr id="3" name="Content Placeholder 2"/>
          <p:cNvSpPr>
            <a:spLocks noGrp="1"/>
          </p:cNvSpPr>
          <p:nvPr>
            <p:ph idx="1"/>
          </p:nvPr>
        </p:nvSpPr>
        <p:spPr/>
        <p:txBody>
          <a:bodyPr/>
          <a:lstStyle/>
          <a:p>
            <a:r>
              <a:rPr lang="en-US"/>
              <a:t>The </a:t>
            </a:r>
            <a:r>
              <a:rPr lang="en-US" b="1">
                <a:solidFill>
                  <a:srgbClr val="FF0000"/>
                </a:solidFill>
              </a:rPr>
              <a:t>project duration </a:t>
            </a:r>
            <a:r>
              <a:rPr lang="en-US"/>
              <a:t>is the earliest time all the activities are completed and for given values of the duration of the activities cannot be reduced further.</a:t>
            </a:r>
            <a:endParaRPr lang="en-US"/>
          </a:p>
          <a:p>
            <a:r>
              <a:rPr lang="en-US"/>
              <a:t>It is assumed here that by investing in resources, it is possible to reduce the duration (activity times) of some activities at increased cost. This process of reducing the time to complete the project (from the CPM solution) is called </a:t>
            </a:r>
            <a:r>
              <a:rPr lang="en-US" b="1">
                <a:solidFill>
                  <a:srgbClr val="FF0000"/>
                </a:solidFill>
              </a:rPr>
              <a:t>crashing</a:t>
            </a:r>
            <a:r>
              <a:rPr lang="en-US"/>
              <a:t> the project.</a:t>
            </a:r>
            <a:endParaRPr lang="en-US"/>
          </a:p>
          <a:p>
            <a:r>
              <a:rPr lang="en-US"/>
              <a:t>Constraints: budget, fixed cost…</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Srinivasan (2017)</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endParaRPr lang="en-US"/>
          </a:p>
        </p:txBody>
      </p:sp>
      <p:sp>
        <p:nvSpPr>
          <p:cNvPr id="3" name="Content Placeholder 2"/>
          <p:cNvSpPr>
            <a:spLocks noGrp="1"/>
          </p:cNvSpPr>
          <p:nvPr>
            <p:ph idx="1"/>
          </p:nvPr>
        </p:nvSpPr>
        <p:spPr/>
        <p:txBody>
          <a:bodyPr/>
          <a:lstStyle/>
          <a:p>
            <a:pPr marL="0" indent="0">
              <a:buNone/>
            </a:pPr>
            <a:r>
              <a:rPr lang="en-US"/>
              <a:t>The cost of crashing an activity (per unit time) and the extent to which the activity can be crashed is given in the table. Also consider the fixed cost per unit time to be $5000. How do we define optimal duration of project with the appropriate crashing cost?</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5" name="Picture 4"/>
          <p:cNvPicPr>
            <a:picLocks noChangeAspect="1"/>
          </p:cNvPicPr>
          <p:nvPr/>
        </p:nvPicPr>
        <p:blipFill>
          <a:blip r:embed="rId1"/>
          <a:stretch>
            <a:fillRect/>
          </a:stretch>
        </p:blipFill>
        <p:spPr>
          <a:xfrm>
            <a:off x="5698787" y="2858449"/>
            <a:ext cx="5655013" cy="1433191"/>
          </a:xfrm>
          <a:prstGeom prst="rect">
            <a:avLst/>
          </a:prstGeom>
        </p:spPr>
      </p:pic>
      <p:pic>
        <p:nvPicPr>
          <p:cNvPr id="8" name="Picture 7"/>
          <p:cNvPicPr>
            <a:picLocks noChangeAspect="1"/>
          </p:cNvPicPr>
          <p:nvPr/>
        </p:nvPicPr>
        <p:blipFill>
          <a:blip r:embed="rId2"/>
          <a:stretch>
            <a:fillRect/>
          </a:stretch>
        </p:blipFill>
        <p:spPr>
          <a:xfrm>
            <a:off x="838200" y="2858449"/>
            <a:ext cx="4463570" cy="359072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project management?</a:t>
            </a:r>
            <a:endParaRPr lang="en-US"/>
          </a:p>
        </p:txBody>
      </p:sp>
      <p:sp>
        <p:nvSpPr>
          <p:cNvPr id="3" name="Content Placeholder 2"/>
          <p:cNvSpPr>
            <a:spLocks noGrp="1"/>
          </p:cNvSpPr>
          <p:nvPr>
            <p:ph idx="1"/>
          </p:nvPr>
        </p:nvSpPr>
        <p:spPr/>
        <p:txBody>
          <a:bodyPr/>
          <a:lstStyle/>
          <a:p>
            <a:r>
              <a:rPr lang="en-US"/>
              <a:t>A </a:t>
            </a:r>
            <a:r>
              <a:rPr lang="en-US" b="1">
                <a:solidFill>
                  <a:srgbClr val="FF0000"/>
                </a:solidFill>
              </a:rPr>
              <a:t>project</a:t>
            </a:r>
            <a:r>
              <a:rPr lang="en-US"/>
              <a:t> may be defined as a series of related jobs usually directed toward some major output and requiring a significant period of time to perform.</a:t>
            </a:r>
            <a:endParaRPr lang="en-US"/>
          </a:p>
          <a:p>
            <a:r>
              <a:rPr lang="en-US" b="1">
                <a:solidFill>
                  <a:srgbClr val="FF0000"/>
                </a:solidFill>
              </a:rPr>
              <a:t>Project management </a:t>
            </a:r>
            <a:r>
              <a:rPr lang="en-US"/>
              <a:t>can be defined as planning, directing, and controlling resources (people, equipment, material) to meet the technical, cost, and time constraints of the project.</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6" name="TextBox 5"/>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Define critical paths, duration and costs</a:t>
            </a:r>
            <a:endParaRPr lang="en-US"/>
          </a:p>
        </p:txBody>
      </p:sp>
      <p:sp>
        <p:nvSpPr>
          <p:cNvPr id="3" name="Content Placeholder 2"/>
          <p:cNvSpPr>
            <a:spLocks noGrp="1"/>
          </p:cNvSpPr>
          <p:nvPr>
            <p:ph idx="1"/>
          </p:nvPr>
        </p:nvSpPr>
        <p:spPr/>
        <p:txBody>
          <a:bodyPr/>
          <a:lstStyle/>
          <a:p>
            <a:r>
              <a:rPr lang="en-US"/>
              <a:t>Length = 22; Path = A—D—H; extra cost = 0</a:t>
            </a:r>
            <a:endParaRPr lang="en-US"/>
          </a:p>
          <a:p>
            <a:r>
              <a:rPr lang="en-US"/>
              <a:t>Length = 21; Path = A—D—H; extra cost = $3000</a:t>
            </a:r>
            <a:endParaRPr lang="en-US"/>
          </a:p>
          <a:p>
            <a:r>
              <a:rPr lang="en-US"/>
              <a:t>Length = 20; Paths = A—D—H; A—E—I; extra cost = $6000</a:t>
            </a:r>
            <a:endParaRPr lang="en-US"/>
          </a:p>
          <a:p>
            <a:r>
              <a:rPr lang="en-US"/>
              <a:t>Length = 19; Paths = A—D—H; A—E—I; extra cost = $10000</a:t>
            </a:r>
            <a:endParaRPr lang="en-US"/>
          </a:p>
          <a:p>
            <a:r>
              <a:rPr lang="en-US"/>
              <a:t>Length = 18; Paths = A—D—H; A—E—I; B—F—I; extra cost = $15000</a:t>
            </a:r>
            <a:endParaRPr lang="en-US"/>
          </a:p>
          <a:p>
            <a:r>
              <a:rPr lang="en-US"/>
              <a:t>Length = 17.5; Paths A—D—H; A—E—I; B—F—I; extra cost = $18500</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total cost for various project durations are as follows:</a:t>
            </a:r>
            <a:endParaRPr lang="en-US"/>
          </a:p>
        </p:txBody>
      </p:sp>
      <p:sp>
        <p:nvSpPr>
          <p:cNvPr id="3" name="Content Placeholder 2"/>
          <p:cNvSpPr>
            <a:spLocks noGrp="1"/>
          </p:cNvSpPr>
          <p:nvPr>
            <p:ph idx="1"/>
          </p:nvPr>
        </p:nvSpPr>
        <p:spPr/>
        <p:txBody>
          <a:bodyPr/>
          <a:lstStyle/>
          <a:p>
            <a:r>
              <a:rPr lang="en-US"/>
              <a:t>Duration = 22; Total cost = 22 x 5000 + 0 = $110,000</a:t>
            </a:r>
            <a:endParaRPr lang="en-US"/>
          </a:p>
          <a:p>
            <a:r>
              <a:rPr lang="en-US"/>
              <a:t>Duration = 21; Total cost = 21 x 5000 + 3000 = $108,000</a:t>
            </a:r>
            <a:endParaRPr lang="en-US"/>
          </a:p>
          <a:p>
            <a:r>
              <a:rPr lang="en-US"/>
              <a:t>Duration = 20; Total cost = 20 x 5000 + 6000 = $106,000</a:t>
            </a:r>
            <a:endParaRPr lang="en-US"/>
          </a:p>
          <a:p>
            <a:r>
              <a:rPr lang="en-US"/>
              <a:t>Duration = 19; Total cost = 19 x 5000 + 10000 = $105,000</a:t>
            </a:r>
            <a:endParaRPr lang="en-US"/>
          </a:p>
          <a:p>
            <a:r>
              <a:rPr lang="en-US"/>
              <a:t>Duration = 18; Total cost = 5000 x 18 + 15000 = $105,000</a:t>
            </a:r>
            <a:endParaRPr lang="en-US"/>
          </a:p>
          <a:p>
            <a:r>
              <a:rPr lang="en-US"/>
              <a:t>Duration = 17.5; Total cost = 5000 x 17.5 + 18500 = $106,000</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Program Evaluation and Review Technique (PERT)</a:t>
            </a:r>
            <a:endParaRPr lang="en-US"/>
          </a:p>
        </p:txBody>
      </p:sp>
      <p:sp>
        <p:nvSpPr>
          <p:cNvPr id="3" name="Content Placeholder 2"/>
          <p:cNvSpPr>
            <a:spLocks noGrp="1"/>
          </p:cNvSpPr>
          <p:nvPr>
            <p:ph idx="1"/>
          </p:nvPr>
        </p:nvSpPr>
        <p:spPr/>
        <p:txBody>
          <a:bodyPr/>
          <a:lstStyle/>
          <a:p>
            <a:pPr marL="0" indent="0">
              <a:buNone/>
            </a:pPr>
            <a:r>
              <a:rPr lang="en-US"/>
              <a:t>When the activity times are deterministic and known, we use CPM to find the project duration. We use PERT when the activity times are </a:t>
            </a:r>
            <a:r>
              <a:rPr lang="en-US" b="1">
                <a:solidFill>
                  <a:srgbClr val="FF0000"/>
                </a:solidFill>
              </a:rPr>
              <a:t>probabilistic</a:t>
            </a:r>
            <a:r>
              <a:rPr lang="en-US"/>
              <a:t>.</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Srinivasan (2017)</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of project completion</a:t>
            </a:r>
            <a:endParaRPr lang="en-US"/>
          </a:p>
        </p:txBody>
      </p:sp>
      <p:sp>
        <p:nvSpPr>
          <p:cNvPr id="3" name="Content Placeholder 2"/>
          <p:cNvSpPr>
            <a:spLocks noGrp="1"/>
          </p:cNvSpPr>
          <p:nvPr>
            <p:ph idx="1"/>
          </p:nvPr>
        </p:nvSpPr>
        <p:spPr/>
        <p:txBody>
          <a:bodyPr/>
          <a:lstStyle/>
          <a:p>
            <a:pPr marL="0" indent="0">
              <a:buNone/>
            </a:pPr>
            <a:r>
              <a:rPr lang="en-US"/>
              <a:t>In PERT, probability distributions according to three time estimates can be used:</a:t>
            </a:r>
            <a:endParaRPr lang="en-US"/>
          </a:p>
          <a:p>
            <a:pPr marL="457200" indent="-457200">
              <a:buFont typeface="+mj-lt"/>
              <a:buAutoNum type="arabicPeriod"/>
            </a:pPr>
            <a:r>
              <a:rPr lang="en-US" b="1">
                <a:solidFill>
                  <a:srgbClr val="FF0000"/>
                </a:solidFill>
              </a:rPr>
              <a:t>Optimistic time (a)</a:t>
            </a:r>
            <a:r>
              <a:rPr lang="en-US"/>
              <a:t>: The time needed to perform the activity if all goes well as planned.</a:t>
            </a:r>
            <a:endParaRPr lang="en-US"/>
          </a:p>
          <a:p>
            <a:pPr marL="457200" indent="-457200">
              <a:buFont typeface="+mj-lt"/>
              <a:buAutoNum type="arabicPeriod"/>
            </a:pPr>
            <a:r>
              <a:rPr lang="en-US" b="1">
                <a:solidFill>
                  <a:srgbClr val="FF0000"/>
                </a:solidFill>
              </a:rPr>
              <a:t>Pessimistic time (b)</a:t>
            </a:r>
            <a:r>
              <a:rPr lang="en-US"/>
              <a:t>: The time needed for the activity to be carried out if everything goes very negatively.</a:t>
            </a:r>
            <a:endParaRPr lang="en-US"/>
          </a:p>
          <a:p>
            <a:pPr marL="457200" indent="-457200">
              <a:buFont typeface="+mj-lt"/>
              <a:buAutoNum type="arabicPeriod"/>
            </a:pPr>
            <a:r>
              <a:rPr lang="en-US" b="1">
                <a:solidFill>
                  <a:srgbClr val="FF0000"/>
                </a:solidFill>
              </a:rPr>
              <a:t>Most likely time (m)</a:t>
            </a:r>
            <a:r>
              <a:rPr lang="en-US"/>
              <a:t>: The most realistic time an activity needs to be performed.</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Beta Probability Distribution with Three Time Estimates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8" name="Picture 7"/>
          <p:cNvPicPr>
            <a:picLocks noChangeAspect="1"/>
          </p:cNvPicPr>
          <p:nvPr/>
        </p:nvPicPr>
        <p:blipFill>
          <a:blip r:embed="rId1"/>
          <a:stretch>
            <a:fillRect/>
          </a:stretch>
        </p:blipFill>
        <p:spPr>
          <a:xfrm>
            <a:off x="636880" y="1849404"/>
            <a:ext cx="10918240" cy="3735187"/>
          </a:xfrm>
          <a:prstGeom prst="rect">
            <a:avLst/>
          </a:prstGeom>
        </p:spPr>
      </p:pic>
      <p:sp>
        <p:nvSpPr>
          <p:cNvPr id="9" name="TextBox 8"/>
          <p:cNvSpPr txBox="1"/>
          <p:nvPr/>
        </p:nvSpPr>
        <p:spPr>
          <a:xfrm>
            <a:off x="0" y="6411582"/>
            <a:ext cx="49416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Heizer, Render, &amp; Munson (2020)</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of project completion</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t>The expected duration of activity with the beta distribution:</a:t>
                </a: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num>
                        <m:den>
                          <m:r>
                            <a:rPr lang="en-US" b="0" i="1" smtClean="0">
                              <a:latin typeface="Cambria Math" panose="02040503050406030204" pitchFamily="18" charset="0"/>
                            </a:rPr>
                            <m:t>6</m:t>
                          </m:r>
                        </m:den>
                      </m:f>
                    </m:oMath>
                  </m:oMathPara>
                </a14:m>
                <a:endParaRPr lang="en-US"/>
              </a:p>
              <a:p>
                <a:r>
                  <a:rPr lang="en-US"/>
                  <a:t>The variance of the completion time of the activity:</a:t>
                </a:r>
                <a:endParaRPr lang="en-US"/>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𝑉𝑎𝑟𝑖𝑎𝑛𝑐𝑒</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num>
                                <m:den>
                                  <m:r>
                                    <a:rPr lang="en-US" i="1">
                                      <a:latin typeface="Cambria Math" panose="02040503050406030204" pitchFamily="18" charset="0"/>
                                    </a:rPr>
                                    <m:t>6</m:t>
                                  </m:r>
                                </m:den>
                              </m:f>
                            </m:e>
                          </m:d>
                        </m:e>
                        <m:sup>
                          <m:r>
                            <a:rPr lang="en-US" b="0" i="1" smtClean="0">
                              <a:latin typeface="Cambria Math" panose="02040503050406030204" pitchFamily="18" charset="0"/>
                            </a:rPr>
                            <m:t>2</m:t>
                          </m:r>
                        </m:sup>
                      </m:sSup>
                    </m:oMath>
                  </m:oMathPara>
                </a14:m>
                <a:endParaRPr lang="en-US"/>
              </a:p>
              <a:p>
                <a:r>
                  <a:rPr lang="en-US"/>
                  <a:t>The total variance of the project:</a:t>
                </a:r>
                <a:endParaRPr lang="en-US"/>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𝑃𝑟𝑜𝑗𝑒𝑐𝑡</m:t>
                      </m:r>
                      <m:r>
                        <a:rPr lang="en-US" i="1">
                          <a:latin typeface="Cambria Math" panose="02040503050406030204" pitchFamily="18" charset="0"/>
                        </a:rPr>
                        <m:t> </m:t>
                      </m:r>
                      <m:r>
                        <a:rPr lang="en-US" i="1">
                          <a:latin typeface="Cambria Math" panose="02040503050406030204" pitchFamily="18" charset="0"/>
                        </a:rPr>
                        <m:t>𝑣𝑎𝑟𝑖𝑎𝑛𝑐𝑒</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𝑉𝑎𝑟𝑖𝑎𝑛𝑐𝑒𝑠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𝑐𝑟𝑖𝑡𝑖𝑐𝑎𝑙</m:t>
                          </m:r>
                          <m:r>
                            <a:rPr lang="en-US" b="0" i="1" smtClean="0">
                              <a:latin typeface="Cambria Math" panose="02040503050406030204" pitchFamily="18" charset="0"/>
                            </a:rPr>
                            <m:t> </m:t>
                          </m:r>
                          <m:r>
                            <a:rPr lang="en-US" b="0" i="1" smtClean="0">
                              <a:latin typeface="Cambria Math" panose="02040503050406030204" pitchFamily="18" charset="0"/>
                            </a:rPr>
                            <m:t>𝑎𝑐𝑡𝑖𝑣𝑖𝑡𝑖𝑒𝑠</m:t>
                          </m:r>
                        </m:e>
                      </m:nary>
                    </m:oMath>
                  </m:oMathPara>
                </a14:m>
                <a:endParaRPr lang="en-US" b="0"/>
              </a:p>
              <a:p>
                <a:r>
                  <a:rPr lang="en-US"/>
                  <a:t>The probability that a project will be completed:</a:t>
                </a: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𝐷𝑢𝑒</m:t>
                          </m:r>
                          <m:r>
                            <a:rPr lang="en-US" b="0" i="1" smtClean="0">
                              <a:latin typeface="Cambria Math" panose="02040503050406030204" pitchFamily="18" charset="0"/>
                            </a:rPr>
                            <m:t> </m:t>
                          </m:r>
                          <m:r>
                            <a:rPr lang="en-US" b="0" i="1" smtClean="0">
                              <a:latin typeface="Cambria Math" panose="02040503050406030204" pitchFamily="18" charset="0"/>
                            </a:rPr>
                            <m:t>𝑑𝑎𝑡𝑒</m:t>
                          </m:r>
                          <m:r>
                            <a:rPr lang="en-US" b="0" i="1" smtClean="0">
                              <a:latin typeface="Cambria Math" panose="02040503050406030204" pitchFamily="18" charset="0"/>
                            </a:rPr>
                            <m:t>−</m:t>
                          </m:r>
                          <m:r>
                            <a:rPr lang="en-US" b="0" i="1" smtClean="0">
                              <a:latin typeface="Cambria Math" panose="02040503050406030204" pitchFamily="18" charset="0"/>
                            </a:rPr>
                            <m:t>𝐸𝑥𝑝𝑒𝑐𝑡𝑒𝑑</m:t>
                          </m:r>
                          <m:r>
                            <a:rPr lang="en-US" b="0" i="1" smtClean="0">
                              <a:latin typeface="Cambria Math" panose="02040503050406030204" pitchFamily="18" charset="0"/>
                            </a:rPr>
                            <m:t> </m:t>
                          </m:r>
                          <m:r>
                            <a:rPr lang="en-US" b="0" i="1" smtClean="0">
                              <a:latin typeface="Cambria Math" panose="02040503050406030204" pitchFamily="18" charset="0"/>
                            </a:rPr>
                            <m:t>𝑑𝑎𝑡𝑒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𝑐𝑜𝑚𝑝𝑙𝑒𝑡𝑖𝑜𝑛</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𝑝</m:t>
                              </m:r>
                            </m:sub>
                          </m:sSub>
                        </m:den>
                      </m:f>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𝑁𝑜𝑟𝑚𝑎𝑙</m:t>
                      </m:r>
                      <m:r>
                        <a:rPr lang="en-US" b="0" i="1" smtClean="0">
                          <a:latin typeface="Cambria Math" panose="02040503050406030204" pitchFamily="18" charset="0"/>
                        </a:rPr>
                        <m:t> </m:t>
                      </m:r>
                      <m:r>
                        <a:rPr lang="en-US" b="0" i="1" smtClean="0">
                          <a:latin typeface="Cambria Math" panose="02040503050406030204" pitchFamily="18" charset="0"/>
                        </a:rPr>
                        <m:t>𝑑𝑖𝑠𝑡𝑟𝑖𝑏𝑢𝑡𝑖𝑜𝑛</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d>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𝑐𝑜𝑚𝑝𝑙𝑒𝑡𝑖𝑜𝑛</m:t>
                      </m:r>
                    </m:oMath>
                  </m:oMathPara>
                </a14:m>
                <a:endParaRPr lang="en-US"/>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t="-9"/>
                </a:stretch>
              </a:blipFill>
            </p:spPr>
            <p:txBody>
              <a:bodyPr/>
              <a:lstStyle/>
              <a:p>
                <a:r>
                  <a:rPr lang="en-US" alt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Normal distribution of network duration</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736349" y="1562086"/>
            <a:ext cx="8719301" cy="4132969"/>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III(2018)</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that the network will be completed in 16 weeks or less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489459" y="1598906"/>
            <a:ext cx="9213081" cy="4372309"/>
          </a:xfrm>
          <a:prstGeom prst="rect">
            <a:avLst/>
          </a:prstGeom>
        </p:spPr>
      </p:pic>
      <p:sp>
        <p:nvSpPr>
          <p:cNvPr id="7" name="TextBox 6"/>
          <p:cNvSpPr txBox="1"/>
          <p:nvPr/>
        </p:nvSpPr>
        <p:spPr>
          <a:xfrm>
            <a:off x="0" y="6411582"/>
            <a:ext cx="49416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Heizer, Render, &amp; Munson (2020)</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endParaRPr lang="en-US"/>
          </a:p>
        </p:txBody>
      </p:sp>
      <p:sp>
        <p:nvSpPr>
          <p:cNvPr id="3" name="Content Placeholder 2"/>
          <p:cNvSpPr>
            <a:spLocks noGrp="1"/>
          </p:cNvSpPr>
          <p:nvPr>
            <p:ph idx="1"/>
          </p:nvPr>
        </p:nvSpPr>
        <p:spPr/>
        <p:txBody>
          <a:bodyPr/>
          <a:lstStyle/>
          <a:p>
            <a:pPr marL="0" indent="0">
              <a:buNone/>
            </a:pPr>
            <a:r>
              <a:rPr lang="en-US"/>
              <a:t>Consider the project involving six activities shown in Table 14.10. The precedence and estimates of the activity times (in days) are shown in the table. Find the expected activity time and its variance for the activities. Identify the expected critical path using ideas from CPM. What is the probability of completing the project within 15 days?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8" name="Picture 7"/>
          <p:cNvPicPr>
            <a:picLocks noChangeAspect="1"/>
          </p:cNvPicPr>
          <p:nvPr/>
        </p:nvPicPr>
        <p:blipFill>
          <a:blip r:embed="rId1"/>
          <a:stretch>
            <a:fillRect/>
          </a:stretch>
        </p:blipFill>
        <p:spPr>
          <a:xfrm>
            <a:off x="2339502" y="3092799"/>
            <a:ext cx="7512996" cy="33612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3228575" y="324454"/>
            <a:ext cx="5734850" cy="2657846"/>
          </a:xfrm>
          <a:prstGeom prst="rect">
            <a:avLst/>
          </a:prstGeom>
        </p:spPr>
      </p:pic>
      <p:pic>
        <p:nvPicPr>
          <p:cNvPr id="8" name="Picture 7"/>
          <p:cNvPicPr>
            <a:picLocks noChangeAspect="1"/>
          </p:cNvPicPr>
          <p:nvPr/>
        </p:nvPicPr>
        <p:blipFill>
          <a:blip r:embed="rId2"/>
          <a:stretch>
            <a:fillRect/>
          </a:stretch>
        </p:blipFill>
        <p:spPr>
          <a:xfrm>
            <a:off x="2709390" y="3297678"/>
            <a:ext cx="6773220" cy="292458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928837" y="0"/>
            <a:ext cx="10334326" cy="6858000"/>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535021"/>
                <a:ext cx="10515600" cy="5821329"/>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15</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673</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8966</m:t>
                      </m:r>
                    </m:oMath>
                  </m:oMathPara>
                </a14:m>
                <a:endParaRPr lang="en-US"/>
              </a:p>
              <a:p>
                <a:pPr marL="0" indent="0">
                  <a:buNone/>
                </a:pPr>
                <a:endParaRPr lang="en-US"/>
              </a:p>
              <a:p>
                <a:pPr marL="0" indent="0">
                  <a:buNone/>
                </a:pPr>
                <a:endParaRPr lang="en-US"/>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838200" y="535021"/>
                <a:ext cx="10515600" cy="5821329"/>
              </a:xfrm>
              <a:blipFill rotWithShape="1">
                <a:blip r:embed="rId1"/>
                <a:stretch>
                  <a:fillRect t="-6"/>
                </a:stretch>
              </a:blipFill>
            </p:spPr>
            <p:txBody>
              <a:bodyPr/>
              <a:lstStyle/>
              <a:p>
                <a:r>
                  <a:rPr lang="en-US" alt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graphicFrame>
        <p:nvGraphicFramePr>
          <p:cNvPr id="5" name="Table 4"/>
          <p:cNvGraphicFramePr>
            <a:graphicFrameLocks noGrp="1"/>
          </p:cNvGraphicFramePr>
          <p:nvPr/>
        </p:nvGraphicFramePr>
        <p:xfrm>
          <a:off x="3263714" y="1748133"/>
          <a:ext cx="5664572" cy="3089360"/>
        </p:xfrm>
        <a:graphic>
          <a:graphicData uri="http://schemas.openxmlformats.org/drawingml/2006/table">
            <a:tbl>
              <a:tblPr/>
              <a:tblGrid>
                <a:gridCol w="625602"/>
                <a:gridCol w="1046518"/>
                <a:gridCol w="984039"/>
                <a:gridCol w="749744"/>
                <a:gridCol w="1196531"/>
                <a:gridCol w="1062138"/>
              </a:tblGrid>
              <a:tr h="308936">
                <a:tc>
                  <a:txBody>
                    <a:bodyPr/>
                    <a:lstStyle/>
                    <a:p>
                      <a:pPr algn="l" fontAlgn="b"/>
                      <a:r>
                        <a:rPr lang="en-US" sz="1600" b="0" i="0" u="none" strike="noStrike">
                          <a:solidFill>
                            <a:srgbClr val="000000"/>
                          </a:solidFill>
                          <a:effectLst/>
                          <a:latin typeface="Calibri" panose="020F0502020204030204" charset="0"/>
                        </a:rPr>
                        <a:t>Length</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charset="0"/>
                        </a:rPr>
                        <a:t>Z-score</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charset="0"/>
                        </a:rPr>
                        <a:t>Probability</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charset="0"/>
                        </a:rPr>
                        <a:t>Variance</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2.8</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308936">
                <a:tc>
                  <a:txBody>
                    <a:bodyPr/>
                    <a:lstStyle/>
                    <a:p>
                      <a:pPr algn="r" fontAlgn="b"/>
                      <a:r>
                        <a:rPr lang="en-US" sz="1600" b="0" i="0" u="none" strike="noStrike">
                          <a:solidFill>
                            <a:srgbClr val="000000"/>
                          </a:solidFill>
                          <a:effectLst/>
                          <a:latin typeface="Calibri" panose="020F0502020204030204" charset="0"/>
                        </a:rPr>
                        <a:t>12</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-2.689</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0.004</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charset="0"/>
                        </a:rPr>
                        <a:t>Mean</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16.5</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8936">
                <a:tc>
                  <a:txBody>
                    <a:bodyPr/>
                    <a:lstStyle/>
                    <a:p>
                      <a:pPr algn="r" fontAlgn="b"/>
                      <a:r>
                        <a:rPr lang="en-US" sz="1600" b="0" i="0" u="none" strike="noStrike">
                          <a:solidFill>
                            <a:srgbClr val="000000"/>
                          </a:solidFill>
                          <a:effectLst/>
                          <a:latin typeface="Calibri" panose="020F0502020204030204" charset="0"/>
                        </a:rPr>
                        <a:t>13</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-2.092</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0.018</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charset="0"/>
                        </a:rPr>
                        <a:t>Std. deviation</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1.673</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8936">
                <a:tc>
                  <a:txBody>
                    <a:bodyPr/>
                    <a:lstStyle/>
                    <a:p>
                      <a:pPr algn="r" fontAlgn="b"/>
                      <a:r>
                        <a:rPr lang="en-US" sz="1600" b="0" i="0" u="none" strike="noStrike">
                          <a:solidFill>
                            <a:srgbClr val="000000"/>
                          </a:solidFill>
                          <a:effectLst/>
                          <a:latin typeface="Calibri" panose="020F0502020204030204" charset="0"/>
                        </a:rPr>
                        <a:t>14</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-1.494</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0.068</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8936">
                <a:tc>
                  <a:txBody>
                    <a:bodyPr/>
                    <a:lstStyle/>
                    <a:p>
                      <a:pPr algn="r" fontAlgn="b"/>
                      <a:r>
                        <a:rPr lang="en-US" sz="1600" b="0" i="0" u="none" strike="noStrike">
                          <a:solidFill>
                            <a:srgbClr val="000000"/>
                          </a:solidFill>
                          <a:effectLst/>
                          <a:latin typeface="Calibri" panose="020F0502020204030204" charset="0"/>
                        </a:rPr>
                        <a:t>15</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-0.896</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0.185</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8936">
                <a:tc>
                  <a:txBody>
                    <a:bodyPr/>
                    <a:lstStyle/>
                    <a:p>
                      <a:pPr algn="r" fontAlgn="b"/>
                      <a:r>
                        <a:rPr lang="en-US" sz="1600" b="0" i="0" u="none" strike="noStrike">
                          <a:solidFill>
                            <a:srgbClr val="000000"/>
                          </a:solidFill>
                          <a:effectLst/>
                          <a:latin typeface="Calibri" panose="020F0502020204030204" charset="0"/>
                        </a:rPr>
                        <a:t>16</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-0.299</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0.383</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8936">
                <a:tc>
                  <a:txBody>
                    <a:bodyPr/>
                    <a:lstStyle/>
                    <a:p>
                      <a:pPr algn="r" fontAlgn="b"/>
                      <a:r>
                        <a:rPr lang="en-US" sz="1600" b="0" i="0" u="none" strike="noStrike">
                          <a:solidFill>
                            <a:srgbClr val="000000"/>
                          </a:solidFill>
                          <a:effectLst/>
                          <a:latin typeface="Calibri" panose="020F0502020204030204" charset="0"/>
                        </a:rPr>
                        <a:t>17</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0.299</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0.617</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8936">
                <a:tc>
                  <a:txBody>
                    <a:bodyPr/>
                    <a:lstStyle/>
                    <a:p>
                      <a:pPr algn="r" fontAlgn="b"/>
                      <a:r>
                        <a:rPr lang="en-US" sz="1600" b="0" i="0" u="none" strike="noStrike">
                          <a:solidFill>
                            <a:srgbClr val="000000"/>
                          </a:solidFill>
                          <a:effectLst/>
                          <a:latin typeface="Calibri" panose="020F0502020204030204" charset="0"/>
                        </a:rPr>
                        <a:t>18</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0.896</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0.815</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8936">
                <a:tc>
                  <a:txBody>
                    <a:bodyPr/>
                    <a:lstStyle/>
                    <a:p>
                      <a:pPr algn="r" fontAlgn="b"/>
                      <a:r>
                        <a:rPr lang="en-US" sz="1600" b="0" i="0" u="none" strike="noStrike">
                          <a:solidFill>
                            <a:srgbClr val="000000"/>
                          </a:solidFill>
                          <a:effectLst/>
                          <a:latin typeface="Calibri" panose="020F0502020204030204" charset="0"/>
                        </a:rPr>
                        <a:t>19</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1.494</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0.932</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8936">
                <a:tc>
                  <a:txBody>
                    <a:bodyPr/>
                    <a:lstStyle/>
                    <a:p>
                      <a:pPr algn="r" fontAlgn="b"/>
                      <a:r>
                        <a:rPr lang="en-US" sz="1600" b="0" i="0" u="none" strike="noStrike">
                          <a:solidFill>
                            <a:srgbClr val="000000"/>
                          </a:solidFill>
                          <a:effectLst/>
                          <a:latin typeface="Calibri" panose="020F0502020204030204" charset="0"/>
                        </a:rPr>
                        <a:t>20</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charset="0"/>
                        </a:rPr>
                        <a:t>2.092</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charset="0"/>
                        </a:rPr>
                        <a:t>0.982</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 set: Project network (PN)</a:t>
            </a:r>
            <a:endParaRPr lang="en-US"/>
          </a:p>
        </p:txBody>
      </p:sp>
      <p:sp>
        <p:nvSpPr>
          <p:cNvPr id="3" name="Content Placeholder 2"/>
          <p:cNvSpPr>
            <a:spLocks noGrp="1"/>
          </p:cNvSpPr>
          <p:nvPr>
            <p:ph idx="1"/>
          </p:nvPr>
        </p:nvSpPr>
        <p:spPr>
          <a:xfrm>
            <a:off x="838199" y="1518082"/>
            <a:ext cx="9716311" cy="4838268"/>
          </a:xfrm>
        </p:spPr>
        <p:txBody>
          <a:bodyPr/>
          <a:lstStyle/>
          <a:p>
            <a:pPr marL="457200" indent="-457200">
              <a:buFont typeface="+mj-lt"/>
              <a:buAutoNum type="arabicPeriod"/>
            </a:pPr>
            <a:r>
              <a:rPr lang="en-US"/>
              <a:t>Build up project network</a:t>
            </a:r>
            <a:endParaRPr lang="en-US"/>
          </a:p>
          <a:p>
            <a:pPr marL="457200" indent="-457200">
              <a:buFont typeface="+mj-lt"/>
              <a:buAutoNum type="arabicPeriod"/>
            </a:pPr>
            <a:r>
              <a:rPr lang="en-US"/>
              <a:t>How many weeks can the project be completed?</a:t>
            </a:r>
            <a:endParaRPr lang="en-US"/>
          </a:p>
          <a:p>
            <a:pPr marL="457200" indent="-457200">
              <a:buFont typeface="+mj-lt"/>
              <a:buAutoNum type="arabicPeriod"/>
            </a:pPr>
            <a:r>
              <a:rPr lang="en-US"/>
              <a:t>Calculate the probability of project completion before 20 weeks.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5" name="Picture 4"/>
          <p:cNvPicPr>
            <a:picLocks noChangeAspect="1"/>
          </p:cNvPicPr>
          <p:nvPr/>
        </p:nvPicPr>
        <p:blipFill>
          <a:blip r:embed="rId1"/>
          <a:stretch>
            <a:fillRect/>
          </a:stretch>
        </p:blipFill>
        <p:spPr>
          <a:xfrm>
            <a:off x="1877385" y="3334456"/>
            <a:ext cx="2743200" cy="2807243"/>
          </a:xfrm>
          <a:prstGeom prst="rect">
            <a:avLst/>
          </a:prstGeom>
        </p:spPr>
      </p:pic>
      <p:pic>
        <p:nvPicPr>
          <p:cNvPr id="10" name="Picture 9"/>
          <p:cNvPicPr>
            <a:picLocks noChangeAspect="1"/>
          </p:cNvPicPr>
          <p:nvPr/>
        </p:nvPicPr>
        <p:blipFill>
          <a:blip r:embed="rId2"/>
          <a:stretch>
            <a:fillRect/>
          </a:stretch>
        </p:blipFill>
        <p:spPr>
          <a:xfrm>
            <a:off x="5659770" y="3119808"/>
            <a:ext cx="3591362" cy="323654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980890" y="463748"/>
            <a:ext cx="6230219" cy="2000529"/>
          </a:xfrm>
          <a:prstGeom prst="rect">
            <a:avLst/>
          </a:prstGeom>
        </p:spPr>
      </p:pic>
      <p:graphicFrame>
        <p:nvGraphicFramePr>
          <p:cNvPr id="7" name="Table 6"/>
          <p:cNvGraphicFramePr>
            <a:graphicFrameLocks noGrp="1"/>
          </p:cNvGraphicFramePr>
          <p:nvPr/>
        </p:nvGraphicFramePr>
        <p:xfrm>
          <a:off x="3545902" y="3126899"/>
          <a:ext cx="5100194" cy="2533650"/>
        </p:xfrm>
        <a:graphic>
          <a:graphicData uri="http://schemas.openxmlformats.org/drawingml/2006/table">
            <a:tbl>
              <a:tblPr/>
              <a:tblGrid>
                <a:gridCol w="625602"/>
                <a:gridCol w="850900"/>
                <a:gridCol w="953961"/>
                <a:gridCol w="609600"/>
                <a:gridCol w="1196531"/>
                <a:gridCol w="863600"/>
              </a:tblGrid>
              <a:tr h="190500">
                <a:tc>
                  <a:txBody>
                    <a:bodyPr/>
                    <a:lstStyle/>
                    <a:p>
                      <a:pPr algn="l" fontAlgn="b"/>
                      <a:r>
                        <a:rPr lang="en-US" sz="1600" b="0" i="0" u="none" strike="noStrike">
                          <a:solidFill>
                            <a:srgbClr val="000000"/>
                          </a:solidFill>
                          <a:effectLst/>
                          <a:latin typeface="Calibri" panose="020F0502020204030204" charset="0"/>
                        </a:rPr>
                        <a:t>Length</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charset="0"/>
                        </a:rPr>
                        <a:t>Z-score</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charset="0"/>
                        </a:rPr>
                        <a:t>Probability</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charset="0"/>
                        </a:rPr>
                        <a:t>Variance</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4</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190500">
                <a:tc>
                  <a:txBody>
                    <a:bodyPr/>
                    <a:lstStyle/>
                    <a:p>
                      <a:pPr algn="r" fontAlgn="b"/>
                      <a:r>
                        <a:rPr lang="en-US" sz="1600" b="0" i="0" u="none" strike="noStrike">
                          <a:solidFill>
                            <a:srgbClr val="000000"/>
                          </a:solidFill>
                          <a:effectLst/>
                          <a:latin typeface="Calibri" panose="020F0502020204030204" charset="0"/>
                        </a:rPr>
                        <a:t>12</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-4.500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0.000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charset="0"/>
                        </a:rPr>
                        <a:t>Mean</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21</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r" fontAlgn="b"/>
                      <a:r>
                        <a:rPr lang="en-US" sz="1600" b="0" i="0" u="none" strike="noStrike">
                          <a:solidFill>
                            <a:srgbClr val="000000"/>
                          </a:solidFill>
                          <a:effectLst/>
                          <a:latin typeface="Calibri" panose="020F0502020204030204" charset="0"/>
                        </a:rPr>
                        <a:t>13</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-4.000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0.000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charset="0"/>
                        </a:rPr>
                        <a:t>Std. deviation</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2.000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r" fontAlgn="b"/>
                      <a:r>
                        <a:rPr lang="en-US" sz="1600" b="0" i="0" u="none" strike="noStrike">
                          <a:solidFill>
                            <a:srgbClr val="000000"/>
                          </a:solidFill>
                          <a:effectLst/>
                          <a:latin typeface="Calibri" panose="020F0502020204030204" charset="0"/>
                        </a:rPr>
                        <a:t>14</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-3.500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0.000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r" fontAlgn="b"/>
                      <a:r>
                        <a:rPr lang="en-US" sz="1600" b="0" i="0" u="none" strike="noStrike">
                          <a:solidFill>
                            <a:srgbClr val="000000"/>
                          </a:solidFill>
                          <a:effectLst/>
                          <a:latin typeface="Calibri" panose="020F0502020204030204" charset="0"/>
                        </a:rPr>
                        <a:t>15</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-3.000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0.001</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r" fontAlgn="b"/>
                      <a:r>
                        <a:rPr lang="en-US" sz="1600" b="0" i="0" u="none" strike="noStrike">
                          <a:solidFill>
                            <a:srgbClr val="000000"/>
                          </a:solidFill>
                          <a:effectLst/>
                          <a:latin typeface="Calibri" panose="020F0502020204030204" charset="0"/>
                        </a:rPr>
                        <a:t>16</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-2.500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0.006</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r" fontAlgn="b"/>
                      <a:r>
                        <a:rPr lang="en-US" sz="1600" b="0" i="0" u="none" strike="noStrike">
                          <a:solidFill>
                            <a:srgbClr val="000000"/>
                          </a:solidFill>
                          <a:effectLst/>
                          <a:latin typeface="Calibri" panose="020F0502020204030204" charset="0"/>
                        </a:rPr>
                        <a:t>17</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-2.000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0.023</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r" fontAlgn="b"/>
                      <a:r>
                        <a:rPr lang="en-US" sz="1600" b="0" i="0" u="none" strike="noStrike">
                          <a:solidFill>
                            <a:srgbClr val="000000"/>
                          </a:solidFill>
                          <a:effectLst/>
                          <a:latin typeface="Calibri" panose="020F0502020204030204" charset="0"/>
                        </a:rPr>
                        <a:t>18</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-1.500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0.067</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r" fontAlgn="b"/>
                      <a:r>
                        <a:rPr lang="en-US" sz="1600" b="0" i="0" u="none" strike="noStrike">
                          <a:solidFill>
                            <a:srgbClr val="000000"/>
                          </a:solidFill>
                          <a:effectLst/>
                          <a:latin typeface="Calibri" panose="020F0502020204030204" charset="0"/>
                        </a:rPr>
                        <a:t>19</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-1.000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charset="0"/>
                        </a:rPr>
                        <a:t>0.159</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r" fontAlgn="b"/>
                      <a:r>
                        <a:rPr lang="en-US" sz="1600" b="0" i="0" u="none" strike="noStrike">
                          <a:solidFill>
                            <a:srgbClr val="000000"/>
                          </a:solidFill>
                          <a:effectLst/>
                          <a:latin typeface="Calibri" panose="020F0502020204030204" charset="0"/>
                        </a:rPr>
                        <a:t>20</a:t>
                      </a:r>
                      <a:endParaRPr lang="en-US" sz="1600" b="0" i="0" u="none" strike="noStrike">
                        <a:solidFill>
                          <a:srgbClr val="000000"/>
                        </a:solidFill>
                        <a:effectLst/>
                        <a:latin typeface="Calibri" panose="020F0502020204030204" charset="0"/>
                      </a:endParaRP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charset="0"/>
                        </a:rPr>
                        <a:t>-0.500</a:t>
                      </a:r>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600" b="0" i="0" u="none" strike="noStrike">
                          <a:solidFill>
                            <a:srgbClr val="FF0000"/>
                          </a:solidFill>
                          <a:effectLst/>
                          <a:latin typeface="Calibri" panose="020F0502020204030204" charset="0"/>
                        </a:rPr>
                        <a:t>0.309</a:t>
                      </a:r>
                      <a:endParaRPr lang="en-US" sz="1600" b="0" i="0" u="none" strike="noStrike">
                        <a:solidFill>
                          <a:srgbClr val="FF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Cost-time trade-offs and project crashing</a:t>
            </a:r>
            <a:endParaRPr lang="en-US"/>
          </a:p>
        </p:txBody>
      </p:sp>
      <p:sp>
        <p:nvSpPr>
          <p:cNvPr id="3" name="Content Placeholder 2"/>
          <p:cNvSpPr>
            <a:spLocks noGrp="1"/>
          </p:cNvSpPr>
          <p:nvPr>
            <p:ph idx="1"/>
          </p:nvPr>
        </p:nvSpPr>
        <p:spPr/>
        <p:txBody>
          <a:bodyPr/>
          <a:lstStyle/>
          <a:p>
            <a:r>
              <a:rPr lang="en-US"/>
              <a:t>CPM is a technique where activities used in calculations have a standard time. Each activity has an expected cost calculated over a standard time.</a:t>
            </a:r>
            <a:endParaRPr lang="en-US"/>
          </a:p>
          <a:p>
            <a:r>
              <a:rPr lang="en-US"/>
              <a:t>The shortest time required to complete activities is called Crash Time (CT). Every activity with CT has a Cost of Crash (CM). Extra resources are often needed to complete activities in less time than expected. </a:t>
            </a:r>
            <a:endParaRPr lang="en-US"/>
          </a:p>
          <a:p>
            <a:r>
              <a:rPr lang="en-US"/>
              <a:t>Therefore, the CM of an activity is more than its standard cost. The amount of time an activity can be shortened depends on the type of activity. For this reason, some activities can be shortened significantly, while others cannot be shortened at all. Similarly, the CM of an activity depends on the nature of the activity.</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Cost-time trade-offs and project crashing</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a:t>Shortening a project consists of four steps (Heizer, Render, &amp; Munson, 2020):</a:t>
                </a:r>
                <a:endParaRPr lang="en-US"/>
              </a:p>
              <a:p>
                <a:pPr marL="457200" indent="-457200">
                  <a:buFont typeface="+mj-lt"/>
                  <a:buAutoNum type="arabicPeriod"/>
                </a:pPr>
                <a:r>
                  <a:rPr lang="en-US"/>
                  <a:t>If the shortening cost is linear in time:</a:t>
                </a:r>
                <a:endParaRPr lang="en-US"/>
              </a:p>
              <a:p>
                <a:pPr marL="457200" indent="-457200">
                  <a:buFont typeface="+mj-lt"/>
                  <a:buAutoNum type="arabicPeriod"/>
                </a:pP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𝐶𝑟𝑎𝑠ℎ</m:t>
                      </m:r>
                      <m:r>
                        <a:rPr lang="en-US" b="0" i="1" smtClean="0">
                          <a:latin typeface="Cambria Math" panose="02040503050406030204" pitchFamily="18" charset="0"/>
                        </a:rPr>
                        <m:t> </m:t>
                      </m:r>
                      <m:r>
                        <a:rPr lang="en-US" b="0" i="1" smtClean="0">
                          <a:latin typeface="Cambria Math" panose="02040503050406030204" pitchFamily="18" charset="0"/>
                        </a:rPr>
                        <m:t>𝐶𝑜𝑠𝑡</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𝑃𝑟𝑜𝑗𝑒𝑐𝑡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𝐶𝐶𝑃𝑃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𝐶𝑀</m:t>
                          </m:r>
                          <m:r>
                            <a:rPr lang="en-US" b="0" i="1" smtClean="0">
                              <a:latin typeface="Cambria Math" panose="02040503050406030204" pitchFamily="18" charset="0"/>
                            </a:rPr>
                            <m:t>−</m:t>
                          </m:r>
                          <m:r>
                            <a:rPr lang="en-US" b="0" i="1" smtClean="0">
                              <a:latin typeface="Cambria Math" panose="02040503050406030204" pitchFamily="18" charset="0"/>
                            </a:rPr>
                            <m:t>𝑁𝑜𝑟𝑚𝑎𝑙</m:t>
                          </m:r>
                          <m:r>
                            <a:rPr lang="en-US" b="0" i="1" smtClean="0">
                              <a:latin typeface="Cambria Math" panose="02040503050406030204" pitchFamily="18" charset="0"/>
                            </a:rPr>
                            <m:t> </m:t>
                          </m:r>
                          <m:r>
                            <a:rPr lang="en-US" b="0" i="1" smtClean="0">
                              <a:latin typeface="Cambria Math" panose="02040503050406030204" pitchFamily="18" charset="0"/>
                            </a:rPr>
                            <m:t>𝑐𝑜𝑠𝑡</m:t>
                          </m:r>
                        </m:num>
                        <m:den>
                          <m:r>
                            <a:rPr lang="en-US" b="0" i="1" smtClean="0">
                              <a:latin typeface="Cambria Math" panose="02040503050406030204" pitchFamily="18" charset="0"/>
                            </a:rPr>
                            <m:t>𝑁𝑜𝑟𝑚𝑎𝑙</m:t>
                          </m:r>
                          <m:r>
                            <a:rPr lang="en-US" b="0" i="1" smtClean="0">
                              <a:latin typeface="Cambria Math" panose="02040503050406030204" pitchFamily="18" charset="0"/>
                            </a:rPr>
                            <m:t> </m:t>
                          </m:r>
                          <m:r>
                            <a:rPr lang="en-US" b="0" i="1" smtClean="0">
                              <a:latin typeface="Cambria Math" panose="02040503050406030204" pitchFamily="18" charset="0"/>
                            </a:rPr>
                            <m:t>𝑡𝑖𝑚𝑒</m:t>
                          </m:r>
                          <m:r>
                            <a:rPr lang="en-US" b="0" i="1" smtClean="0">
                              <a:latin typeface="Cambria Math" panose="02040503050406030204" pitchFamily="18" charset="0"/>
                            </a:rPr>
                            <m:t>−</m:t>
                          </m:r>
                          <m:r>
                            <a:rPr lang="en-US" b="0" i="1" smtClean="0">
                              <a:latin typeface="Cambria Math" panose="02040503050406030204" pitchFamily="18" charset="0"/>
                            </a:rPr>
                            <m:t>𝐶𝑇</m:t>
                          </m:r>
                        </m:den>
                      </m:f>
                    </m:oMath>
                  </m:oMathPara>
                </a14:m>
                <a:endParaRPr lang="en-US"/>
              </a:p>
              <a:p>
                <a:pPr marL="457200" indent="-457200">
                  <a:buFont typeface="+mj-lt"/>
                  <a:buAutoNum type="arabicPeriod" startAt="2"/>
                </a:pPr>
                <a:endParaRPr lang="en-US"/>
              </a:p>
              <a:p>
                <a:pPr marL="457200" indent="-457200">
                  <a:buFont typeface="+mj-lt"/>
                  <a:buAutoNum type="arabicPeriod" startAt="2"/>
                </a:pPr>
                <a:r>
                  <a:rPr lang="en-US"/>
                  <a:t>Identify critical activities.</a:t>
                </a:r>
                <a:endParaRPr lang="en-US"/>
              </a:p>
              <a:p>
                <a:pPr marL="457200" indent="-457200">
                  <a:buFont typeface="+mj-lt"/>
                  <a:buAutoNum type="arabicPeriod" startAt="2"/>
                </a:pPr>
                <a:r>
                  <a:rPr lang="en-US"/>
                  <a:t>If there is only one critical path, select the activity on that path that can still be shortened and has the lowest CM per period.</a:t>
                </a:r>
                <a:endParaRPr lang="en-US"/>
              </a:p>
              <a:p>
                <a:pPr marL="457200" indent="-457200">
                  <a:buFont typeface="+mj-lt"/>
                  <a:buAutoNum type="arabicPeriod" startAt="2"/>
                </a:pPr>
                <a:r>
                  <a:rPr lang="en-US"/>
                  <a:t>Update all activity times and stop if desired time is reached; otherwise, return to Step 2.</a:t>
                </a:r>
                <a:endParaRPr lang="en-US"/>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t="-9"/>
                </a:stretch>
              </a:blipFill>
            </p:spPr>
            <p:txBody>
              <a:bodyPr/>
              <a:lstStyle/>
              <a:p>
                <a:r>
                  <a:rPr lang="en-US" alt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Project crashing to meet a deadline at Milwaukee Paper</a:t>
            </a:r>
            <a:endParaRPr lang="en-US"/>
          </a:p>
        </p:txBody>
      </p:sp>
      <p:sp>
        <p:nvSpPr>
          <p:cNvPr id="3" name="Content Placeholder 2"/>
          <p:cNvSpPr>
            <a:spLocks noGrp="1"/>
          </p:cNvSpPr>
          <p:nvPr>
            <p:ph idx="1"/>
          </p:nvPr>
        </p:nvSpPr>
        <p:spPr/>
        <p:txBody>
          <a:bodyPr/>
          <a:lstStyle/>
          <a:p>
            <a:pPr marL="0" indent="0">
              <a:buNone/>
            </a:pPr>
            <a:r>
              <a:rPr lang="en-US"/>
              <a:t>Suppose the plant manager at Milwaukee Paper Manufacturing has been given only 13 weeks (instead of 16 weeks) to install the new pollution control equipment. As you recall, the length of Julie Ann Williams’s critical path was 15 weeks, but she must now complete the project in 13 weeks.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6096000" y="2984759"/>
            <a:ext cx="5791088" cy="2248721"/>
          </a:xfrm>
          <a:prstGeom prst="rect">
            <a:avLst/>
          </a:prstGeom>
        </p:spPr>
      </p:pic>
      <p:pic>
        <p:nvPicPr>
          <p:cNvPr id="5" name="Picture 4"/>
          <p:cNvPicPr>
            <a:picLocks noChangeAspect="1"/>
          </p:cNvPicPr>
          <p:nvPr/>
        </p:nvPicPr>
        <p:blipFill>
          <a:blip r:embed="rId2"/>
          <a:stretch>
            <a:fillRect/>
          </a:stretch>
        </p:blipFill>
        <p:spPr>
          <a:xfrm>
            <a:off x="73532" y="2984760"/>
            <a:ext cx="5940429" cy="22487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8" name="Picture 7"/>
          <p:cNvPicPr>
            <a:picLocks noChangeAspect="1"/>
          </p:cNvPicPr>
          <p:nvPr/>
        </p:nvPicPr>
        <p:blipFill>
          <a:blip r:embed="rId1"/>
          <a:stretch>
            <a:fillRect/>
          </a:stretch>
        </p:blipFill>
        <p:spPr>
          <a:xfrm>
            <a:off x="1971099" y="518706"/>
            <a:ext cx="8249801" cy="582058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8" name="Picture 7"/>
          <p:cNvPicPr>
            <a:picLocks noChangeAspect="1"/>
          </p:cNvPicPr>
          <p:nvPr/>
        </p:nvPicPr>
        <p:blipFill>
          <a:blip r:embed="rId1"/>
          <a:stretch>
            <a:fillRect/>
          </a:stretch>
        </p:blipFill>
        <p:spPr>
          <a:xfrm>
            <a:off x="3007738" y="428995"/>
            <a:ext cx="6176523" cy="2722856"/>
          </a:xfrm>
          <a:prstGeom prst="rect">
            <a:avLst/>
          </a:prstGeom>
        </p:spPr>
      </p:pic>
      <p:pic>
        <p:nvPicPr>
          <p:cNvPr id="9" name="Picture 8"/>
          <p:cNvPicPr>
            <a:picLocks noChangeAspect="1"/>
          </p:cNvPicPr>
          <p:nvPr/>
        </p:nvPicPr>
        <p:blipFill>
          <a:blip r:embed="rId2"/>
          <a:stretch>
            <a:fillRect/>
          </a:stretch>
        </p:blipFill>
        <p:spPr>
          <a:xfrm>
            <a:off x="1815872" y="3429000"/>
            <a:ext cx="8560254" cy="287641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Project Crashing with Linear Programming</a:t>
            </a:r>
            <a:endParaRPr lang="en-US"/>
          </a:p>
        </p:txBody>
      </p:sp>
      <p:sp>
        <p:nvSpPr>
          <p:cNvPr id="3" name="Content Placeholder 2"/>
          <p:cNvSpPr>
            <a:spLocks noGrp="1"/>
          </p:cNvSpPr>
          <p:nvPr>
            <p:ph idx="1"/>
          </p:nvPr>
        </p:nvSpPr>
        <p:spPr/>
        <p:txBody>
          <a:bodyPr/>
          <a:lstStyle/>
          <a:p>
            <a:pPr marL="0" indent="0">
              <a:buNone/>
            </a:pPr>
            <a:r>
              <a:rPr lang="en-US"/>
              <a:t>X</a:t>
            </a:r>
            <a:r>
              <a:rPr lang="en-US" baseline="-25000"/>
              <a:t>A</a:t>
            </a:r>
            <a:r>
              <a:rPr lang="en-US"/>
              <a:t> = EF for activity A</a:t>
            </a:r>
            <a:endParaRPr lang="en-US"/>
          </a:p>
          <a:p>
            <a:pPr marL="0" indent="0">
              <a:buNone/>
            </a:pPr>
            <a:r>
              <a:rPr lang="en-US"/>
              <a:t>X</a:t>
            </a:r>
            <a:r>
              <a:rPr lang="en-US" baseline="-25000"/>
              <a:t>B</a:t>
            </a:r>
            <a:r>
              <a:rPr lang="en-US"/>
              <a:t> = EF for activity B</a:t>
            </a:r>
            <a:endParaRPr lang="en-US"/>
          </a:p>
          <a:p>
            <a:pPr marL="0" indent="0">
              <a:buNone/>
            </a:pPr>
            <a:r>
              <a:rPr lang="en-US"/>
              <a:t>X</a:t>
            </a:r>
            <a:r>
              <a:rPr lang="en-US" baseline="-25000"/>
              <a:t>C</a:t>
            </a:r>
            <a:r>
              <a:rPr lang="en-US"/>
              <a:t> = EF for activity C</a:t>
            </a:r>
            <a:endParaRPr lang="en-US"/>
          </a:p>
          <a:p>
            <a:pPr marL="0" indent="0">
              <a:buNone/>
            </a:pPr>
            <a:r>
              <a:rPr lang="en-US"/>
              <a:t>X</a:t>
            </a:r>
            <a:r>
              <a:rPr lang="en-US" baseline="-25000"/>
              <a:t>D</a:t>
            </a:r>
            <a:r>
              <a:rPr lang="en-US"/>
              <a:t> = EF for activity D</a:t>
            </a:r>
            <a:endParaRPr lang="en-US"/>
          </a:p>
          <a:p>
            <a:pPr marL="0" indent="0">
              <a:buNone/>
            </a:pPr>
            <a:r>
              <a:rPr lang="en-US"/>
              <a:t>X</a:t>
            </a:r>
            <a:r>
              <a:rPr lang="en-US" baseline="-25000"/>
              <a:t>E</a:t>
            </a:r>
            <a:r>
              <a:rPr lang="en-US"/>
              <a:t> = EF for activity E</a:t>
            </a:r>
            <a:endParaRPr lang="en-US"/>
          </a:p>
          <a:p>
            <a:pPr marL="0" indent="0">
              <a:buNone/>
            </a:pPr>
            <a:r>
              <a:rPr lang="en-US"/>
              <a:t>X</a:t>
            </a:r>
            <a:r>
              <a:rPr lang="en-US" baseline="-25000"/>
              <a:t>F</a:t>
            </a:r>
            <a:r>
              <a:rPr lang="en-US"/>
              <a:t> = EF for activity F</a:t>
            </a:r>
            <a:endParaRPr lang="en-US"/>
          </a:p>
          <a:p>
            <a:pPr marL="0" indent="0">
              <a:buNone/>
            </a:pPr>
            <a:r>
              <a:rPr lang="en-US"/>
              <a:t>X</a:t>
            </a:r>
            <a:r>
              <a:rPr lang="en-US" baseline="-25000"/>
              <a:t>G</a:t>
            </a:r>
            <a:r>
              <a:rPr lang="en-US"/>
              <a:t> = EF for activity G</a:t>
            </a:r>
            <a:endParaRPr lang="en-US"/>
          </a:p>
          <a:p>
            <a:pPr marL="0" indent="0">
              <a:buNone/>
            </a:pPr>
            <a:r>
              <a:rPr lang="en-US"/>
              <a:t>X</a:t>
            </a:r>
            <a:r>
              <a:rPr lang="en-US" baseline="-25000"/>
              <a:t>H</a:t>
            </a:r>
            <a:r>
              <a:rPr lang="en-US"/>
              <a:t> = EF for activity H</a:t>
            </a:r>
            <a:endParaRPr lang="en-US"/>
          </a:p>
          <a:p>
            <a:pPr marL="0" indent="0">
              <a:buNone/>
            </a:pPr>
            <a:r>
              <a:rPr lang="en-US"/>
              <a:t>X</a:t>
            </a:r>
            <a:r>
              <a:rPr lang="en-US" baseline="-25000"/>
              <a:t>start</a:t>
            </a:r>
            <a:r>
              <a:rPr lang="en-US"/>
              <a:t> = start time for project (usually 0)</a:t>
            </a:r>
            <a:endParaRPr lang="en-US"/>
          </a:p>
          <a:p>
            <a:pPr marL="0" indent="0">
              <a:buNone/>
            </a:pPr>
            <a:r>
              <a:rPr lang="en-US"/>
              <a:t>X</a:t>
            </a:r>
            <a:r>
              <a:rPr lang="en-US" baseline="-25000"/>
              <a:t>finish</a:t>
            </a:r>
            <a:r>
              <a:rPr lang="en-US"/>
              <a:t> = earliest finish time for project</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Objective function</a:t>
            </a:r>
            <a:endParaRPr lang="en-US"/>
          </a:p>
        </p:txBody>
      </p:sp>
      <p:sp>
        <p:nvSpPr>
          <p:cNvPr id="3" name="Content Placeholder 2"/>
          <p:cNvSpPr>
            <a:spLocks noGrp="1"/>
          </p:cNvSpPr>
          <p:nvPr>
            <p:ph idx="1"/>
          </p:nvPr>
        </p:nvSpPr>
        <p:spPr/>
        <p:txBody>
          <a:bodyPr>
            <a:normAutofit/>
          </a:bodyPr>
          <a:lstStyle/>
          <a:p>
            <a:pPr marL="0" indent="0">
              <a:buNone/>
            </a:pPr>
            <a:r>
              <a:rPr lang="en-US" sz="2000"/>
              <a:t>Minimize crash cost = 750Y</a:t>
            </a:r>
            <a:r>
              <a:rPr lang="en-US" sz="2000" baseline="-25000"/>
              <a:t>A</a:t>
            </a:r>
            <a:r>
              <a:rPr lang="en-US" sz="2000"/>
              <a:t> + 2,000Y</a:t>
            </a:r>
            <a:r>
              <a:rPr lang="en-US" sz="2000" baseline="-25000"/>
              <a:t>B</a:t>
            </a:r>
            <a:r>
              <a:rPr lang="en-US" sz="2000"/>
              <a:t> + 1,000Y</a:t>
            </a:r>
            <a:r>
              <a:rPr lang="en-US" sz="2000" baseline="-25000"/>
              <a:t>C</a:t>
            </a:r>
            <a:r>
              <a:rPr lang="en-US" sz="2000"/>
              <a:t> + 1,000Y</a:t>
            </a:r>
            <a:r>
              <a:rPr lang="en-US" sz="2000" baseline="-25000"/>
              <a:t>D</a:t>
            </a:r>
            <a:r>
              <a:rPr lang="en-US" sz="2000"/>
              <a:t> + 1,000Y</a:t>
            </a:r>
            <a:r>
              <a:rPr lang="en-US" sz="2000" baseline="-25000"/>
              <a:t>E</a:t>
            </a:r>
            <a:r>
              <a:rPr lang="en-US" sz="2000"/>
              <a:t> + 500Y</a:t>
            </a:r>
            <a:r>
              <a:rPr lang="en-US" sz="2000" baseline="-25000"/>
              <a:t>F</a:t>
            </a:r>
            <a:r>
              <a:rPr lang="en-US" sz="2000"/>
              <a:t> + 1,500Y</a:t>
            </a:r>
            <a:r>
              <a:rPr lang="en-US" sz="2000" baseline="-25000"/>
              <a:t>G</a:t>
            </a:r>
            <a:r>
              <a:rPr lang="en-US" sz="2000"/>
              <a:t> + 3,000Y</a:t>
            </a:r>
            <a:r>
              <a:rPr lang="en-US" sz="2000" baseline="-25000"/>
              <a:t>H</a:t>
            </a:r>
            <a:endParaRPr lang="en-US" sz="2000" baseline="-2500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planning</a:t>
            </a:r>
            <a:endParaRPr lang="en-US"/>
          </a:p>
        </p:txBody>
      </p:sp>
      <p:graphicFrame>
        <p:nvGraphicFramePr>
          <p:cNvPr id="5" name="Content Placeholder 4"/>
          <p:cNvGraphicFramePr>
            <a:graphicFrameLocks noGrp="1"/>
          </p:cNvGraphicFramePr>
          <p:nvPr>
            <p:ph idx="1"/>
          </p:nvPr>
        </p:nvGraphicFramePr>
        <p:xfrm>
          <a:off x="838200" y="1517650"/>
          <a:ext cx="10515600" cy="48387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8" name="TextBox 7"/>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Crash time constraint</a:t>
            </a:r>
            <a:endParaRPr lang="en-US"/>
          </a:p>
        </p:txBody>
      </p:sp>
      <p:sp>
        <p:nvSpPr>
          <p:cNvPr id="3" name="Content Placeholder 2"/>
          <p:cNvSpPr>
            <a:spLocks noGrp="1"/>
          </p:cNvSpPr>
          <p:nvPr>
            <p:ph idx="1"/>
          </p:nvPr>
        </p:nvSpPr>
        <p:spPr/>
        <p:txBody>
          <a:bodyPr/>
          <a:lstStyle/>
          <a:p>
            <a:pPr marL="0" indent="0">
              <a:buNone/>
            </a:pPr>
            <a:r>
              <a:rPr lang="en-US" sz="2400"/>
              <a:t>Y</a:t>
            </a:r>
            <a:r>
              <a:rPr lang="en-US" sz="2400" baseline="-25000"/>
              <a:t>A</a:t>
            </a:r>
            <a:r>
              <a:rPr lang="en-US" sz="2400"/>
              <a:t> ≤ 1</a:t>
            </a:r>
            <a:endParaRPr lang="en-US" sz="2400"/>
          </a:p>
          <a:p>
            <a:pPr marL="0" indent="0">
              <a:buNone/>
            </a:pPr>
            <a:r>
              <a:rPr lang="en-US" sz="2400"/>
              <a:t>Y</a:t>
            </a:r>
            <a:r>
              <a:rPr lang="en-US" sz="2400" baseline="-25000"/>
              <a:t>B</a:t>
            </a:r>
            <a:r>
              <a:rPr lang="en-US" sz="2400"/>
              <a:t> ≤ 2</a:t>
            </a:r>
            <a:endParaRPr lang="en-US" sz="2400"/>
          </a:p>
          <a:p>
            <a:pPr marL="0" indent="0">
              <a:buNone/>
            </a:pPr>
            <a:r>
              <a:rPr lang="en-US" sz="2400"/>
              <a:t>Y</a:t>
            </a:r>
            <a:r>
              <a:rPr lang="en-US" sz="2400" baseline="-25000"/>
              <a:t>C</a:t>
            </a:r>
            <a:r>
              <a:rPr lang="en-US" sz="2400"/>
              <a:t> ≤ 1</a:t>
            </a:r>
            <a:endParaRPr lang="en-US" sz="2400"/>
          </a:p>
          <a:p>
            <a:pPr marL="0" indent="0">
              <a:buNone/>
            </a:pPr>
            <a:r>
              <a:rPr lang="en-US" sz="2400"/>
              <a:t>Y</a:t>
            </a:r>
            <a:r>
              <a:rPr lang="en-US" sz="2400" baseline="-25000"/>
              <a:t>D</a:t>
            </a:r>
            <a:r>
              <a:rPr lang="en-US" sz="2400"/>
              <a:t> ≤ 1</a:t>
            </a:r>
            <a:endParaRPr lang="en-US" sz="2400"/>
          </a:p>
          <a:p>
            <a:pPr marL="0" indent="0">
              <a:buNone/>
            </a:pPr>
            <a:r>
              <a:rPr lang="en-US" sz="2400"/>
              <a:t>Y</a:t>
            </a:r>
            <a:r>
              <a:rPr lang="en-US" sz="2400" baseline="-25000"/>
              <a:t>E</a:t>
            </a:r>
            <a:r>
              <a:rPr lang="en-US" sz="2400"/>
              <a:t> ≤ 2</a:t>
            </a:r>
            <a:endParaRPr lang="en-US" sz="2400"/>
          </a:p>
          <a:p>
            <a:pPr marL="0" indent="0">
              <a:buNone/>
            </a:pPr>
            <a:r>
              <a:rPr lang="en-US" sz="2400"/>
              <a:t>Y</a:t>
            </a:r>
            <a:r>
              <a:rPr lang="en-US" sz="2400" baseline="-25000"/>
              <a:t>F</a:t>
            </a:r>
            <a:r>
              <a:rPr lang="en-US" sz="2400"/>
              <a:t> ≤ 1</a:t>
            </a:r>
            <a:endParaRPr lang="en-US" sz="2400"/>
          </a:p>
          <a:p>
            <a:pPr marL="0" indent="0">
              <a:buNone/>
            </a:pPr>
            <a:r>
              <a:rPr lang="en-US" sz="2400"/>
              <a:t>Y</a:t>
            </a:r>
            <a:r>
              <a:rPr lang="en-US" sz="2400" baseline="-25000"/>
              <a:t>G</a:t>
            </a:r>
            <a:r>
              <a:rPr lang="en-US" sz="2400"/>
              <a:t> ≤ 3</a:t>
            </a:r>
            <a:endParaRPr lang="en-US" sz="2400"/>
          </a:p>
          <a:p>
            <a:pPr marL="0" indent="0">
              <a:buNone/>
            </a:pPr>
            <a:r>
              <a:rPr lang="en-US" sz="2400"/>
              <a:t>Y</a:t>
            </a:r>
            <a:r>
              <a:rPr lang="en-US" sz="2400" baseline="-25000"/>
              <a:t>H</a:t>
            </a:r>
            <a:r>
              <a:rPr lang="en-US" sz="2400"/>
              <a:t> ≤ 1</a:t>
            </a:r>
            <a:endParaRPr lang="en-US" sz="2400"/>
          </a:p>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completion constraint </a:t>
            </a:r>
            <a:endParaRPr lang="en-US"/>
          </a:p>
        </p:txBody>
      </p:sp>
      <p:sp>
        <p:nvSpPr>
          <p:cNvPr id="3" name="Content Placeholder 2"/>
          <p:cNvSpPr>
            <a:spLocks noGrp="1"/>
          </p:cNvSpPr>
          <p:nvPr>
            <p:ph idx="1"/>
          </p:nvPr>
        </p:nvSpPr>
        <p:spPr/>
        <p:txBody>
          <a:bodyPr/>
          <a:lstStyle/>
          <a:p>
            <a:pPr marL="0" indent="0">
              <a:buNone/>
            </a:pPr>
            <a:r>
              <a:rPr lang="en-US"/>
              <a:t>X</a:t>
            </a:r>
            <a:r>
              <a:rPr lang="en-US" baseline="-25000"/>
              <a:t>finish</a:t>
            </a:r>
            <a:r>
              <a:rPr lang="en-US"/>
              <a:t> ≤ 12</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Constraints describing the network </a:t>
            </a:r>
            <a:endParaRPr lang="en-US"/>
          </a:p>
        </p:txBody>
      </p:sp>
      <p:sp>
        <p:nvSpPr>
          <p:cNvPr id="3" name="Content Placeholder 2"/>
          <p:cNvSpPr>
            <a:spLocks noGrp="1"/>
          </p:cNvSpPr>
          <p:nvPr>
            <p:ph idx="1"/>
          </p:nvPr>
        </p:nvSpPr>
        <p:spPr/>
        <p:txBody>
          <a:bodyPr/>
          <a:lstStyle/>
          <a:p>
            <a:pPr marL="0" indent="0">
              <a:buNone/>
            </a:pPr>
            <a:r>
              <a:rPr lang="en-US"/>
              <a:t>Every activity will have one constraint for each of its predecessors. The form of these constraints is:</a:t>
            </a:r>
            <a:endParaRPr lang="en-US"/>
          </a:p>
          <a:p>
            <a:pPr marL="0" indent="0" algn="ctr">
              <a:buNone/>
            </a:pPr>
            <a:r>
              <a:rPr lang="en-US"/>
              <a:t>Earliest finish time ≥ Earliest finish time for predecessor + Expected activity time</a:t>
            </a:r>
            <a:endParaRPr lang="en-US"/>
          </a:p>
          <a:p>
            <a:pPr marL="0" indent="0" algn="ctr">
              <a:buNone/>
            </a:pPr>
            <a:r>
              <a:rPr lang="en-US"/>
              <a:t>EF ≥ EF</a:t>
            </a:r>
            <a:r>
              <a:rPr lang="en-US" baseline="-25000"/>
              <a:t>predecessor</a:t>
            </a:r>
            <a:r>
              <a:rPr lang="en-US"/>
              <a:t> + (t - Y)</a:t>
            </a:r>
            <a:endParaRPr lang="en-US"/>
          </a:p>
          <a:p>
            <a:pPr marL="0" indent="0" algn="ctr">
              <a:buNone/>
            </a:pPr>
            <a:r>
              <a:rPr lang="en-US"/>
              <a:t>or </a:t>
            </a:r>
            <a:endParaRPr lang="en-US"/>
          </a:p>
          <a:p>
            <a:pPr marL="0" indent="0" algn="ctr">
              <a:buNone/>
            </a:pPr>
            <a:r>
              <a:rPr lang="en-US"/>
              <a:t>X ≥ X</a:t>
            </a:r>
            <a:r>
              <a:rPr lang="en-US" baseline="-25000"/>
              <a:t>predecessor</a:t>
            </a:r>
            <a:r>
              <a:rPr lang="en-US"/>
              <a:t> + (t - Y)</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Constraint for each activity</a:t>
            </a:r>
            <a:endParaRPr lang="en-US"/>
          </a:p>
        </p:txBody>
      </p:sp>
      <p:sp>
        <p:nvSpPr>
          <p:cNvPr id="3" name="Content Placeholder 2"/>
          <p:cNvSpPr>
            <a:spLocks noGrp="1"/>
          </p:cNvSpPr>
          <p:nvPr>
            <p:ph idx="1"/>
          </p:nvPr>
        </p:nvSpPr>
        <p:spPr/>
        <p:txBody>
          <a:bodyPr>
            <a:normAutofit/>
          </a:bodyPr>
          <a:lstStyle/>
          <a:p>
            <a:pPr marL="0" indent="0">
              <a:buNone/>
            </a:pPr>
            <a:r>
              <a:rPr lang="en-US"/>
              <a:t>For activity A:</a:t>
            </a:r>
            <a:endParaRPr lang="en-US"/>
          </a:p>
          <a:p>
            <a:pPr marL="0" indent="0" algn="ctr">
              <a:buNone/>
            </a:pPr>
            <a:r>
              <a:rPr lang="en-US"/>
              <a:t>X</a:t>
            </a:r>
            <a:r>
              <a:rPr lang="en-US" baseline="-25000"/>
              <a:t>A</a:t>
            </a:r>
            <a:r>
              <a:rPr lang="en-US"/>
              <a:t> ≥ X</a:t>
            </a:r>
            <a:r>
              <a:rPr lang="en-US" baseline="-25000"/>
              <a:t>start</a:t>
            </a:r>
            <a:r>
              <a:rPr lang="en-US"/>
              <a:t> + (2 - Y</a:t>
            </a:r>
            <a:r>
              <a:rPr lang="en-US" baseline="-25000"/>
              <a:t>A</a:t>
            </a:r>
            <a:r>
              <a:rPr lang="en-US"/>
              <a:t>)</a:t>
            </a:r>
            <a:endParaRPr lang="en-US"/>
          </a:p>
          <a:p>
            <a:pPr marL="0" indent="0" algn="ctr">
              <a:buNone/>
            </a:pPr>
            <a:r>
              <a:rPr lang="en-US"/>
              <a:t>or X</a:t>
            </a:r>
            <a:r>
              <a:rPr lang="en-US" baseline="-25000"/>
              <a:t>A</a:t>
            </a:r>
            <a:r>
              <a:rPr lang="en-US"/>
              <a:t> - X</a:t>
            </a:r>
            <a:r>
              <a:rPr lang="en-US" baseline="-25000"/>
              <a:t>start</a:t>
            </a:r>
            <a:r>
              <a:rPr lang="en-US"/>
              <a:t> + Y</a:t>
            </a:r>
            <a:r>
              <a:rPr lang="en-US" baseline="-25000"/>
              <a:t>A</a:t>
            </a:r>
            <a:r>
              <a:rPr lang="en-US"/>
              <a:t> ≥ 2</a:t>
            </a:r>
            <a:endParaRPr lang="en-US"/>
          </a:p>
          <a:p>
            <a:pPr marL="0" indent="0">
              <a:buNone/>
            </a:pPr>
            <a:r>
              <a:rPr lang="en-US"/>
              <a:t>For activity B:</a:t>
            </a:r>
            <a:endParaRPr lang="en-US"/>
          </a:p>
          <a:p>
            <a:pPr marL="0" indent="0" algn="ctr">
              <a:buNone/>
            </a:pPr>
            <a:r>
              <a:rPr lang="en-US"/>
              <a:t>X</a:t>
            </a:r>
            <a:r>
              <a:rPr lang="en-US" baseline="-25000"/>
              <a:t>B</a:t>
            </a:r>
            <a:r>
              <a:rPr lang="en-US"/>
              <a:t> - X</a:t>
            </a:r>
            <a:r>
              <a:rPr lang="en-US" baseline="-25000"/>
              <a:t>start</a:t>
            </a:r>
            <a:r>
              <a:rPr lang="en-US"/>
              <a:t> + Y</a:t>
            </a:r>
            <a:r>
              <a:rPr lang="en-US" baseline="-25000"/>
              <a:t>B</a:t>
            </a:r>
            <a:r>
              <a:rPr lang="en-US"/>
              <a:t> ≥ 3</a:t>
            </a:r>
            <a:endParaRPr lang="en-US"/>
          </a:p>
          <a:p>
            <a:pPr marL="0" indent="0">
              <a:buNone/>
            </a:pPr>
            <a:r>
              <a:rPr lang="en-US"/>
              <a:t>For activity C:</a:t>
            </a:r>
            <a:endParaRPr lang="en-US"/>
          </a:p>
          <a:p>
            <a:pPr marL="0" indent="0" algn="ctr">
              <a:buNone/>
            </a:pPr>
            <a:r>
              <a:rPr lang="en-US"/>
              <a:t>X</a:t>
            </a:r>
            <a:r>
              <a:rPr lang="en-US" baseline="-25000"/>
              <a:t>C</a:t>
            </a:r>
            <a:r>
              <a:rPr lang="en-US"/>
              <a:t> - X</a:t>
            </a:r>
            <a:r>
              <a:rPr lang="en-US" baseline="-25000"/>
              <a:t>A</a:t>
            </a:r>
            <a:r>
              <a:rPr lang="en-US"/>
              <a:t> + Y</a:t>
            </a:r>
            <a:r>
              <a:rPr lang="en-US" baseline="-25000"/>
              <a:t>C</a:t>
            </a:r>
            <a:r>
              <a:rPr lang="en-US"/>
              <a:t> ≥ 2</a:t>
            </a:r>
            <a:endParaRPr lang="en-US"/>
          </a:p>
          <a:p>
            <a:pPr marL="0" indent="0">
              <a:buNone/>
            </a:pPr>
            <a:r>
              <a:rPr lang="en-US"/>
              <a:t>For activity D:</a:t>
            </a:r>
            <a:endParaRPr lang="en-US"/>
          </a:p>
          <a:p>
            <a:pPr marL="0" indent="0" algn="ctr">
              <a:buNone/>
            </a:pPr>
            <a:r>
              <a:rPr lang="en-US"/>
              <a:t>X</a:t>
            </a:r>
            <a:r>
              <a:rPr lang="en-US" baseline="-25000"/>
              <a:t>D</a:t>
            </a:r>
            <a:r>
              <a:rPr lang="en-US"/>
              <a:t> - X</a:t>
            </a:r>
            <a:r>
              <a:rPr lang="en-US" baseline="-25000"/>
              <a:t>B</a:t>
            </a:r>
            <a:r>
              <a:rPr lang="en-US"/>
              <a:t> + Y</a:t>
            </a:r>
            <a:r>
              <a:rPr lang="en-US" baseline="-25000"/>
              <a:t>D</a:t>
            </a:r>
            <a:r>
              <a:rPr lang="en-US"/>
              <a:t> ≥ 4</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矩形 60"/>
          <p:cNvSpPr/>
          <p:nvPr>
            <p:custDataLst>
              <p:tags r:id="rId1"/>
            </p:custDataLst>
          </p:nvPr>
        </p:nvSpPr>
        <p:spPr>
          <a:xfrm>
            <a:off x="0" y="0"/>
            <a:ext cx="12192000" cy="30851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任意多边形: 形状 65"/>
          <p:cNvSpPr/>
          <p:nvPr>
            <p:custDataLst>
              <p:tags r:id="rId2"/>
            </p:custDataLst>
          </p:nvPr>
        </p:nvSpPr>
        <p:spPr>
          <a:xfrm>
            <a:off x="9420981" y="392965"/>
            <a:ext cx="1282202" cy="1265764"/>
          </a:xfrm>
          <a:custGeom>
            <a:avLst/>
            <a:gdLst>
              <a:gd name="connsiteX0" fmla="*/ 1382820 w 1473826"/>
              <a:gd name="connsiteY0" fmla="*/ 0 h 1454932"/>
              <a:gd name="connsiteX1" fmla="*/ 1438304 w 1473826"/>
              <a:gd name="connsiteY1" fmla="*/ 162969 h 1454932"/>
              <a:gd name="connsiteX2" fmla="*/ 1256926 w 1473826"/>
              <a:gd name="connsiteY2" fmla="*/ 389062 h 1454932"/>
              <a:gd name="connsiteX3" fmla="*/ 1236488 w 1473826"/>
              <a:gd name="connsiteY3" fmla="*/ 425726 h 1454932"/>
              <a:gd name="connsiteX4" fmla="*/ 1174577 w 1473826"/>
              <a:gd name="connsiteY4" fmla="*/ 538664 h 1454932"/>
              <a:gd name="connsiteX5" fmla="*/ 1128797 w 1473826"/>
              <a:gd name="connsiteY5" fmla="*/ 615756 h 1454932"/>
              <a:gd name="connsiteX6" fmla="*/ 988733 w 1473826"/>
              <a:gd name="connsiteY6" fmla="*/ 688539 h 1454932"/>
              <a:gd name="connsiteX7" fmla="*/ 984809 w 1473826"/>
              <a:gd name="connsiteY7" fmla="*/ 689520 h 1454932"/>
              <a:gd name="connsiteX8" fmla="*/ 991513 w 1473826"/>
              <a:gd name="connsiteY8" fmla="*/ 699668 h 1454932"/>
              <a:gd name="connsiteX9" fmla="*/ 991948 w 1473826"/>
              <a:gd name="connsiteY9" fmla="*/ 823736 h 1454932"/>
              <a:gd name="connsiteX10" fmla="*/ 986880 w 1473826"/>
              <a:gd name="connsiteY10" fmla="*/ 830938 h 1454932"/>
              <a:gd name="connsiteX11" fmla="*/ 691165 w 1473826"/>
              <a:gd name="connsiteY11" fmla="*/ 1036627 h 1454932"/>
              <a:gd name="connsiteX12" fmla="*/ 590340 w 1473826"/>
              <a:gd name="connsiteY12" fmla="*/ 1036627 h 1454932"/>
              <a:gd name="connsiteX13" fmla="*/ 324982 w 1473826"/>
              <a:gd name="connsiteY13" fmla="*/ 1072636 h 1454932"/>
              <a:gd name="connsiteX14" fmla="*/ 218761 w 1473826"/>
              <a:gd name="connsiteY14" fmla="*/ 1291200 h 1454932"/>
              <a:gd name="connsiteX15" fmla="*/ 1211909 w 1473826"/>
              <a:gd name="connsiteY15" fmla="*/ 1291255 h 1454932"/>
              <a:gd name="connsiteX16" fmla="*/ 1293658 w 1473826"/>
              <a:gd name="connsiteY16" fmla="*/ 1373094 h 1454932"/>
              <a:gd name="connsiteX17" fmla="*/ 1293658 w 1473826"/>
              <a:gd name="connsiteY17" fmla="*/ 1427657 h 1454932"/>
              <a:gd name="connsiteX18" fmla="*/ 1266408 w 1473826"/>
              <a:gd name="connsiteY18" fmla="*/ 1454933 h 1454932"/>
              <a:gd name="connsiteX19" fmla="*/ 27250 w 1473826"/>
              <a:gd name="connsiteY19" fmla="*/ 1454933 h 1454932"/>
              <a:gd name="connsiteX20" fmla="*/ 0 w 1473826"/>
              <a:gd name="connsiteY20" fmla="*/ 1427657 h 1454932"/>
              <a:gd name="connsiteX21" fmla="*/ 0 w 1473826"/>
              <a:gd name="connsiteY21" fmla="*/ 1373094 h 1454932"/>
              <a:gd name="connsiteX22" fmla="*/ 5504 w 1473826"/>
              <a:gd name="connsiteY22" fmla="*/ 1343468 h 1454932"/>
              <a:gd name="connsiteX23" fmla="*/ 9701 w 1473826"/>
              <a:gd name="connsiteY23" fmla="*/ 1327646 h 1454932"/>
              <a:gd name="connsiteX24" fmla="*/ 452510 w 1473826"/>
              <a:gd name="connsiteY24" fmla="*/ 482250 h 1454932"/>
              <a:gd name="connsiteX25" fmla="*/ 1382820 w 1473826"/>
              <a:gd name="connsiteY25" fmla="*/ 0 h 1454932"/>
              <a:gd name="connsiteX26" fmla="*/ 1153267 w 1473826"/>
              <a:gd name="connsiteY26" fmla="*/ 209563 h 1454932"/>
              <a:gd name="connsiteX27" fmla="*/ 1141386 w 1473826"/>
              <a:gd name="connsiteY27" fmla="*/ 212618 h 1454932"/>
              <a:gd name="connsiteX28" fmla="*/ 422372 w 1473826"/>
              <a:gd name="connsiteY28" fmla="*/ 842777 h 1454932"/>
              <a:gd name="connsiteX29" fmla="*/ 412727 w 1473826"/>
              <a:gd name="connsiteY29" fmla="*/ 859800 h 1454932"/>
              <a:gd name="connsiteX30" fmla="*/ 432836 w 1473826"/>
              <a:gd name="connsiteY30" fmla="*/ 858491 h 1454932"/>
              <a:gd name="connsiteX31" fmla="*/ 604510 w 1473826"/>
              <a:gd name="connsiteY31" fmla="*/ 854672 h 1454932"/>
              <a:gd name="connsiteX32" fmla="*/ 691165 w 1473826"/>
              <a:gd name="connsiteY32" fmla="*/ 854672 h 1454932"/>
              <a:gd name="connsiteX33" fmla="*/ 805560 w 1473826"/>
              <a:gd name="connsiteY33" fmla="*/ 767977 h 1454932"/>
              <a:gd name="connsiteX34" fmla="*/ 809102 w 1473826"/>
              <a:gd name="connsiteY34" fmla="*/ 763558 h 1454932"/>
              <a:gd name="connsiteX35" fmla="*/ 801745 w 1473826"/>
              <a:gd name="connsiteY35" fmla="*/ 755210 h 1454932"/>
              <a:gd name="connsiteX36" fmla="*/ 758145 w 1473826"/>
              <a:gd name="connsiteY36" fmla="*/ 710198 h 1454932"/>
              <a:gd name="connsiteX37" fmla="*/ 747300 w 1473826"/>
              <a:gd name="connsiteY37" fmla="*/ 699777 h 1454932"/>
              <a:gd name="connsiteX38" fmla="*/ 792317 w 1473826"/>
              <a:gd name="connsiteY38" fmla="*/ 544830 h 1454932"/>
              <a:gd name="connsiteX39" fmla="*/ 940229 w 1473826"/>
              <a:gd name="connsiteY39" fmla="*/ 512258 h 1454932"/>
              <a:gd name="connsiteX40" fmla="*/ 960666 w 1473826"/>
              <a:gd name="connsiteY40" fmla="*/ 506856 h 1454932"/>
              <a:gd name="connsiteX41" fmla="*/ 982793 w 1473826"/>
              <a:gd name="connsiteY41" fmla="*/ 500309 h 1454932"/>
              <a:gd name="connsiteX42" fmla="*/ 987262 w 1473826"/>
              <a:gd name="connsiteY42" fmla="*/ 498890 h 1454932"/>
              <a:gd name="connsiteX43" fmla="*/ 1002467 w 1473826"/>
              <a:gd name="connsiteY43" fmla="*/ 473466 h 1454932"/>
              <a:gd name="connsiteX44" fmla="*/ 1016637 w 1473826"/>
              <a:gd name="connsiteY44" fmla="*/ 448696 h 1454932"/>
              <a:gd name="connsiteX45" fmla="*/ 1027810 w 1473826"/>
              <a:gd name="connsiteY45" fmla="*/ 428836 h 1454932"/>
              <a:gd name="connsiteX46" fmla="*/ 1088576 w 1473826"/>
              <a:gd name="connsiteY46" fmla="*/ 317644 h 1454932"/>
              <a:gd name="connsiteX47" fmla="*/ 1153267 w 1473826"/>
              <a:gd name="connsiteY47" fmla="*/ 209508 h 145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3826" h="1454932">
                <a:moveTo>
                  <a:pt x="1382820" y="0"/>
                </a:moveTo>
                <a:cubicBezTo>
                  <a:pt x="1469473" y="0"/>
                  <a:pt x="1506921" y="109937"/>
                  <a:pt x="1438304" y="162969"/>
                </a:cubicBezTo>
                <a:cubicBezTo>
                  <a:pt x="1366634" y="218347"/>
                  <a:pt x="1319764" y="278361"/>
                  <a:pt x="1256926" y="389062"/>
                </a:cubicBezTo>
                <a:lnTo>
                  <a:pt x="1236488" y="425726"/>
                </a:lnTo>
                <a:lnTo>
                  <a:pt x="1174577" y="538664"/>
                </a:lnTo>
                <a:cubicBezTo>
                  <a:pt x="1158773" y="566489"/>
                  <a:pt x="1144058" y="591368"/>
                  <a:pt x="1128797" y="615756"/>
                </a:cubicBezTo>
                <a:cubicBezTo>
                  <a:pt x="1108033" y="648873"/>
                  <a:pt x="1073752" y="667205"/>
                  <a:pt x="988733" y="688539"/>
                </a:cubicBezTo>
                <a:lnTo>
                  <a:pt x="984809" y="689520"/>
                </a:lnTo>
                <a:lnTo>
                  <a:pt x="991513" y="699668"/>
                </a:lnTo>
                <a:cubicBezTo>
                  <a:pt x="1019689" y="744789"/>
                  <a:pt x="1020398" y="781344"/>
                  <a:pt x="991948" y="823736"/>
                </a:cubicBezTo>
                <a:lnTo>
                  <a:pt x="986880" y="830938"/>
                </a:lnTo>
                <a:cubicBezTo>
                  <a:pt x="887472" y="965973"/>
                  <a:pt x="799674" y="1036627"/>
                  <a:pt x="691165" y="1036627"/>
                </a:cubicBezTo>
                <a:lnTo>
                  <a:pt x="590340" y="1036627"/>
                </a:lnTo>
                <a:cubicBezTo>
                  <a:pt x="401554" y="1037717"/>
                  <a:pt x="343674" y="1047538"/>
                  <a:pt x="324982" y="1072636"/>
                </a:cubicBezTo>
                <a:cubicBezTo>
                  <a:pt x="299422" y="1107117"/>
                  <a:pt x="263288" y="1180881"/>
                  <a:pt x="218761" y="1291200"/>
                </a:cubicBezTo>
                <a:lnTo>
                  <a:pt x="1211909" y="1291255"/>
                </a:lnTo>
                <a:cubicBezTo>
                  <a:pt x="1257058" y="1291255"/>
                  <a:pt x="1293658" y="1327895"/>
                  <a:pt x="1293658" y="1373094"/>
                </a:cubicBezTo>
                <a:lnTo>
                  <a:pt x="1293658" y="1427657"/>
                </a:lnTo>
                <a:cubicBezTo>
                  <a:pt x="1293658" y="1442719"/>
                  <a:pt x="1281458" y="1454933"/>
                  <a:pt x="1266408" y="1454933"/>
                </a:cubicBezTo>
                <a:lnTo>
                  <a:pt x="27250" y="1454933"/>
                </a:lnTo>
                <a:cubicBezTo>
                  <a:pt x="12200" y="1454933"/>
                  <a:pt x="0" y="1442719"/>
                  <a:pt x="0" y="1427657"/>
                </a:cubicBezTo>
                <a:lnTo>
                  <a:pt x="0" y="1373094"/>
                </a:lnTo>
                <a:cubicBezTo>
                  <a:pt x="0" y="1362618"/>
                  <a:pt x="1962" y="1352634"/>
                  <a:pt x="5504" y="1343468"/>
                </a:cubicBezTo>
                <a:cubicBezTo>
                  <a:pt x="6431" y="1338285"/>
                  <a:pt x="7848" y="1333047"/>
                  <a:pt x="9701" y="1327646"/>
                </a:cubicBezTo>
                <a:cubicBezTo>
                  <a:pt x="123442" y="999199"/>
                  <a:pt x="265685" y="712271"/>
                  <a:pt x="452510" y="482250"/>
                </a:cubicBezTo>
                <a:cubicBezTo>
                  <a:pt x="702773" y="174099"/>
                  <a:pt x="1011460" y="0"/>
                  <a:pt x="1382820" y="0"/>
                </a:cubicBezTo>
                <a:close/>
                <a:moveTo>
                  <a:pt x="1153267" y="209563"/>
                </a:moveTo>
                <a:lnTo>
                  <a:pt x="1141386" y="212618"/>
                </a:lnTo>
                <a:cubicBezTo>
                  <a:pt x="847197" y="290474"/>
                  <a:pt x="611323" y="513240"/>
                  <a:pt x="422372" y="842777"/>
                </a:cubicBezTo>
                <a:lnTo>
                  <a:pt x="412727" y="859800"/>
                </a:lnTo>
                <a:lnTo>
                  <a:pt x="432836" y="858491"/>
                </a:lnTo>
                <a:cubicBezTo>
                  <a:pt x="490016" y="855644"/>
                  <a:pt x="547262" y="854371"/>
                  <a:pt x="604510" y="854672"/>
                </a:cubicBezTo>
                <a:lnTo>
                  <a:pt x="691165" y="854672"/>
                </a:lnTo>
                <a:cubicBezTo>
                  <a:pt x="717597" y="854672"/>
                  <a:pt x="755584" y="827992"/>
                  <a:pt x="805560" y="767977"/>
                </a:cubicBezTo>
                <a:lnTo>
                  <a:pt x="809102" y="763558"/>
                </a:lnTo>
                <a:lnTo>
                  <a:pt x="801745" y="755210"/>
                </a:lnTo>
                <a:cubicBezTo>
                  <a:pt x="787695" y="739744"/>
                  <a:pt x="773154" y="724732"/>
                  <a:pt x="758145" y="710198"/>
                </a:cubicBezTo>
                <a:lnTo>
                  <a:pt x="747300" y="699777"/>
                </a:lnTo>
                <a:cubicBezTo>
                  <a:pt x="694162" y="648928"/>
                  <a:pt x="720214" y="559233"/>
                  <a:pt x="792317" y="544830"/>
                </a:cubicBezTo>
                <a:cubicBezTo>
                  <a:pt x="841882" y="535200"/>
                  <a:pt x="891201" y="524340"/>
                  <a:pt x="940229" y="512258"/>
                </a:cubicBezTo>
                <a:lnTo>
                  <a:pt x="960666" y="506856"/>
                </a:lnTo>
                <a:cubicBezTo>
                  <a:pt x="969222" y="504509"/>
                  <a:pt x="976634" y="502327"/>
                  <a:pt x="982793" y="500309"/>
                </a:cubicBezTo>
                <a:lnTo>
                  <a:pt x="987262" y="498890"/>
                </a:lnTo>
                <a:lnTo>
                  <a:pt x="1002467" y="473466"/>
                </a:lnTo>
                <a:lnTo>
                  <a:pt x="1016637" y="448696"/>
                </a:lnTo>
                <a:lnTo>
                  <a:pt x="1027810" y="428836"/>
                </a:lnTo>
                <a:lnTo>
                  <a:pt x="1088576" y="317644"/>
                </a:lnTo>
                <a:cubicBezTo>
                  <a:pt x="1108831" y="280830"/>
                  <a:pt x="1130408" y="244760"/>
                  <a:pt x="1153267" y="209508"/>
                </a:cubicBezTo>
                <a:close/>
              </a:path>
            </a:pathLst>
          </a:custGeom>
          <a:gradFill>
            <a:gsLst>
              <a:gs pos="0">
                <a:schemeClr val="accent1">
                  <a:lumMod val="0"/>
                  <a:lumOff val="100000"/>
                  <a:alpha val="33000"/>
                </a:schemeClr>
              </a:gs>
              <a:gs pos="100000">
                <a:schemeClr val="bg1">
                  <a:alpha val="0"/>
                </a:schemeClr>
              </a:gs>
            </a:gsLst>
            <a:lin ang="5400000" scaled="1"/>
          </a:gradFill>
          <a:ln w="1436" cap="flat">
            <a:noFill/>
            <a:prstDash val="solid"/>
            <a:miter/>
          </a:ln>
        </p:spPr>
        <p:txBody>
          <a:bodyPr rtlCol="0" anchor="ctr"/>
          <a:lstStyle/>
          <a:p>
            <a:endParaRPr lang="en-US"/>
          </a:p>
        </p:txBody>
      </p:sp>
      <p:sp>
        <p:nvSpPr>
          <p:cNvPr id="6" name="标题 5"/>
          <p:cNvSpPr>
            <a:spLocks noGrp="1"/>
          </p:cNvSpPr>
          <p:nvPr>
            <p:ph type="title"/>
            <p:custDataLst>
              <p:tags r:id="rId3"/>
            </p:custDataLst>
          </p:nvPr>
        </p:nvSpPr>
        <p:spPr>
          <a:xfrm>
            <a:off x="696000" y="360000"/>
            <a:ext cx="10800000" cy="720000"/>
          </a:xfrm>
        </p:spPr>
        <p:txBody>
          <a:bodyPr wrap="square" lIns="0" tIns="0" rIns="0" bIns="0" anchor="b" anchorCtr="0">
            <a:normAutofit/>
          </a:bodyPr>
          <a:lstStyle/>
          <a:p>
            <a:r>
              <a:rPr lang="en-US" spc="0" dirty="0">
                <a:solidFill>
                  <a:schemeClr val="lt1">
                    <a:lumMod val="100000"/>
                  </a:schemeClr>
                </a:solidFill>
                <a:latin typeface="+mj-lt"/>
              </a:rPr>
              <a:t>Constraint for each activity</a:t>
            </a:r>
            <a:endParaRPr lang="en-US" spc="0" dirty="0">
              <a:solidFill>
                <a:schemeClr val="lt1">
                  <a:lumMod val="100000"/>
                </a:schemeClr>
              </a:solidFill>
              <a:latin typeface="+mj-lt"/>
            </a:endParaRPr>
          </a:p>
        </p:txBody>
      </p:sp>
      <p:sp>
        <p:nvSpPr>
          <p:cNvPr id="27" name="矩形: 圆角 24"/>
          <p:cNvSpPr/>
          <p:nvPr>
            <p:custDataLst>
              <p:tags r:id="rId4"/>
            </p:custDataLst>
          </p:nvPr>
        </p:nvSpPr>
        <p:spPr>
          <a:xfrm>
            <a:off x="695325" y="1713573"/>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矩形 27"/>
          <p:cNvSpPr/>
          <p:nvPr>
            <p:custDataLst>
              <p:tags r:id="rId5"/>
            </p:custDataLst>
          </p:nvPr>
        </p:nvSpPr>
        <p:spPr>
          <a:xfrm>
            <a:off x="902337" y="2546700"/>
            <a:ext cx="2906328" cy="11314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200" dirty="0">
                <a:ln>
                  <a:noFill/>
                  <a:prstDash val="sysDot"/>
                </a:ln>
                <a:solidFill>
                  <a:srgbClr val="212121"/>
                </a:solidFill>
                <a:latin typeface="+mn-lt"/>
              </a:rPr>
              <a:t>XA ≥ Xstart + (2 - YA)</a:t>
            </a:r>
            <a:endParaRPr lang="en-US" sz="1200" dirty="0">
              <a:ln>
                <a:noFill/>
                <a:prstDash val="sysDot"/>
              </a:ln>
              <a:solidFill>
                <a:srgbClr val="212121"/>
              </a:solidFill>
              <a:latin typeface="+mn-lt"/>
            </a:endParaRPr>
          </a:p>
          <a:p>
            <a:pPr>
              <a:lnSpc>
                <a:spcPct val="150000"/>
              </a:lnSpc>
              <a:spcBef>
                <a:spcPct val="0"/>
              </a:spcBef>
              <a:spcAft>
                <a:spcPct val="0"/>
              </a:spcAft>
            </a:pPr>
            <a:r>
              <a:rPr lang="en-US" sz="1200" dirty="0">
                <a:ln>
                  <a:noFill/>
                  <a:prstDash val="sysDot"/>
                </a:ln>
                <a:solidFill>
                  <a:srgbClr val="212121"/>
                </a:solidFill>
                <a:latin typeface="+mn-lt"/>
              </a:rPr>
              <a:t>or XA - Xstart + YA ≥ 2</a:t>
            </a:r>
            <a:endParaRPr lang="en-US" sz="1200" dirty="0">
              <a:ln>
                <a:noFill/>
                <a:prstDash val="sysDot"/>
              </a:ln>
              <a:solidFill>
                <a:srgbClr val="212121"/>
              </a:solidFill>
              <a:latin typeface="+mn-lt"/>
            </a:endParaRPr>
          </a:p>
        </p:txBody>
      </p:sp>
      <p:sp>
        <p:nvSpPr>
          <p:cNvPr id="29" name="矩形 28"/>
          <p:cNvSpPr/>
          <p:nvPr>
            <p:custDataLst>
              <p:tags r:id="rId6"/>
            </p:custDataLst>
          </p:nvPr>
        </p:nvSpPr>
        <p:spPr>
          <a:xfrm>
            <a:off x="902337" y="1902805"/>
            <a:ext cx="2000028" cy="590727"/>
          </a:xfrm>
          <a:prstGeom prst="rect">
            <a:avLst/>
          </a:prstGeom>
          <a:noFill/>
        </p:spPr>
        <p:txBody>
          <a:bodyPr wrap="square" lIns="0" tIns="0" rIns="0" bIns="0" rtlCol="0" anchor="ctr" anchorCtr="0">
            <a:normAutofit/>
          </a:bodyPr>
          <a:p>
            <a:pPr>
              <a:spcBef>
                <a:spcPct val="0"/>
              </a:spcBef>
              <a:spcAft>
                <a:spcPct val="0"/>
              </a:spcAft>
              <a:buClr>
                <a:schemeClr val="accent1"/>
              </a:buClr>
              <a:buSzPct val="70000"/>
            </a:pPr>
            <a:r>
              <a:rPr lang="en-US" sz="2000" b="1" dirty="0">
                <a:solidFill>
                  <a:schemeClr val="accent1"/>
                </a:solidFill>
                <a:latin typeface="+mj-lt"/>
              </a:rPr>
              <a:t>For activity A:</a:t>
            </a:r>
            <a:endParaRPr lang="en-US" sz="2000" b="1" dirty="0">
              <a:solidFill>
                <a:schemeClr val="accent1"/>
              </a:solidFill>
              <a:latin typeface="+mj-lt"/>
            </a:endParaRPr>
          </a:p>
        </p:txBody>
      </p:sp>
      <p:sp>
        <p:nvSpPr>
          <p:cNvPr id="30" name="矩形 29"/>
          <p:cNvSpPr/>
          <p:nvPr>
            <p:custDataLst>
              <p:tags r:id="rId7"/>
            </p:custDataLst>
          </p:nvPr>
        </p:nvSpPr>
        <p:spPr>
          <a:xfrm>
            <a:off x="3081041" y="1902805"/>
            <a:ext cx="727652"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1"/>
                </a:solidFill>
                <a:latin typeface="+mn-lt"/>
              </a:rPr>
              <a:t>01</a:t>
            </a:r>
            <a:endParaRPr lang="en-US" sz="3200" b="1" dirty="0">
              <a:solidFill>
                <a:schemeClr val="accent1"/>
              </a:solidFill>
              <a:latin typeface="+mn-ea"/>
            </a:endParaRPr>
          </a:p>
        </p:txBody>
      </p:sp>
      <p:sp>
        <p:nvSpPr>
          <p:cNvPr id="31" name="矩形: 圆角 17"/>
          <p:cNvSpPr/>
          <p:nvPr>
            <p:custDataLst>
              <p:tags r:id="rId8"/>
            </p:custDataLst>
          </p:nvPr>
        </p:nvSpPr>
        <p:spPr>
          <a:xfrm>
            <a:off x="4444398" y="1713573"/>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矩形 31"/>
          <p:cNvSpPr/>
          <p:nvPr>
            <p:custDataLst>
              <p:tags r:id="rId9"/>
            </p:custDataLst>
          </p:nvPr>
        </p:nvSpPr>
        <p:spPr>
          <a:xfrm>
            <a:off x="4651409" y="2546700"/>
            <a:ext cx="2906328" cy="11314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200" dirty="0">
                <a:ln>
                  <a:noFill/>
                  <a:prstDash val="sysDot"/>
                </a:ln>
                <a:solidFill>
                  <a:srgbClr val="212121"/>
                </a:solidFill>
                <a:latin typeface="+mn-lt"/>
              </a:rPr>
              <a:t>XB - Xstart + YB ≥ 3</a:t>
            </a:r>
            <a:endParaRPr lang="en-US" sz="1200" dirty="0">
              <a:ln>
                <a:noFill/>
                <a:prstDash val="sysDot"/>
              </a:ln>
              <a:solidFill>
                <a:srgbClr val="212121"/>
              </a:solidFill>
              <a:latin typeface="+mn-lt"/>
            </a:endParaRPr>
          </a:p>
        </p:txBody>
      </p:sp>
      <p:sp>
        <p:nvSpPr>
          <p:cNvPr id="33" name="矩形 32"/>
          <p:cNvSpPr/>
          <p:nvPr>
            <p:custDataLst>
              <p:tags r:id="rId10"/>
            </p:custDataLst>
          </p:nvPr>
        </p:nvSpPr>
        <p:spPr>
          <a:xfrm>
            <a:off x="4651409" y="1902805"/>
            <a:ext cx="2000028" cy="590727"/>
          </a:xfrm>
          <a:prstGeom prst="rect">
            <a:avLst/>
          </a:prstGeom>
          <a:noFill/>
        </p:spPr>
        <p:txBody>
          <a:bodyPr wrap="square" lIns="0" tIns="0" rIns="0" bIns="0" rtlCol="0" anchor="ctr" anchorCtr="0">
            <a:normAutofit/>
          </a:bodyPr>
          <a:p>
            <a:pPr>
              <a:spcBef>
                <a:spcPct val="0"/>
              </a:spcBef>
              <a:spcAft>
                <a:spcPct val="0"/>
              </a:spcAft>
              <a:buClr>
                <a:schemeClr val="accent1"/>
              </a:buClr>
              <a:buSzPct val="70000"/>
            </a:pPr>
            <a:r>
              <a:rPr lang="en-US" sz="2000" b="1">
                <a:solidFill>
                  <a:schemeClr val="accent1"/>
                </a:solidFill>
                <a:latin typeface="+mj-lt"/>
              </a:rPr>
              <a:t>For activity B:</a:t>
            </a:r>
            <a:endParaRPr lang="en-US" sz="2000" b="1">
              <a:solidFill>
                <a:schemeClr val="accent1"/>
              </a:solidFill>
              <a:latin typeface="+mj-lt"/>
            </a:endParaRPr>
          </a:p>
        </p:txBody>
      </p:sp>
      <p:sp>
        <p:nvSpPr>
          <p:cNvPr id="34" name="矩形 33"/>
          <p:cNvSpPr/>
          <p:nvPr>
            <p:custDataLst>
              <p:tags r:id="rId11"/>
            </p:custDataLst>
          </p:nvPr>
        </p:nvSpPr>
        <p:spPr>
          <a:xfrm>
            <a:off x="6830113" y="1902805"/>
            <a:ext cx="727653"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1"/>
                </a:solidFill>
                <a:latin typeface="+mn-lt"/>
              </a:rPr>
              <a:t>02</a:t>
            </a:r>
            <a:endParaRPr lang="en-US" sz="3200" b="1" dirty="0">
              <a:solidFill>
                <a:schemeClr val="accent1"/>
              </a:solidFill>
              <a:latin typeface="+mn-ea"/>
            </a:endParaRPr>
          </a:p>
        </p:txBody>
      </p:sp>
      <p:sp>
        <p:nvSpPr>
          <p:cNvPr id="35" name="矩形: 圆角 22"/>
          <p:cNvSpPr/>
          <p:nvPr>
            <p:custDataLst>
              <p:tags r:id="rId12"/>
            </p:custDataLst>
          </p:nvPr>
        </p:nvSpPr>
        <p:spPr>
          <a:xfrm>
            <a:off x="8184580" y="1713573"/>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矩形 35"/>
          <p:cNvSpPr/>
          <p:nvPr>
            <p:custDataLst>
              <p:tags r:id="rId13"/>
            </p:custDataLst>
          </p:nvPr>
        </p:nvSpPr>
        <p:spPr>
          <a:xfrm>
            <a:off x="8390957" y="2546700"/>
            <a:ext cx="2906329" cy="11314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200" dirty="0">
                <a:ln>
                  <a:noFill/>
                  <a:prstDash val="sysDot"/>
                </a:ln>
                <a:solidFill>
                  <a:srgbClr val="212121"/>
                </a:solidFill>
                <a:latin typeface="+mn-lt"/>
              </a:rPr>
              <a:t>XC - XA + YC ≥ 2</a:t>
            </a:r>
            <a:endParaRPr lang="en-US" sz="1200" dirty="0">
              <a:ln>
                <a:noFill/>
                <a:prstDash val="sysDot"/>
              </a:ln>
              <a:solidFill>
                <a:srgbClr val="212121"/>
              </a:solidFill>
              <a:latin typeface="+mn-lt"/>
            </a:endParaRPr>
          </a:p>
        </p:txBody>
      </p:sp>
      <p:sp>
        <p:nvSpPr>
          <p:cNvPr id="37" name="矩形 36"/>
          <p:cNvSpPr/>
          <p:nvPr>
            <p:custDataLst>
              <p:tags r:id="rId14"/>
            </p:custDataLst>
          </p:nvPr>
        </p:nvSpPr>
        <p:spPr>
          <a:xfrm>
            <a:off x="8390957" y="1902805"/>
            <a:ext cx="2000028" cy="590727"/>
          </a:xfrm>
          <a:prstGeom prst="rect">
            <a:avLst/>
          </a:prstGeom>
          <a:noFill/>
        </p:spPr>
        <p:txBody>
          <a:bodyPr wrap="square" lIns="0" tIns="0" rIns="0" bIns="0" rtlCol="0" anchor="ctr" anchorCtr="0">
            <a:normAutofit/>
          </a:bodyPr>
          <a:p>
            <a:pPr>
              <a:spcBef>
                <a:spcPct val="0"/>
              </a:spcBef>
              <a:spcAft>
                <a:spcPct val="0"/>
              </a:spcAft>
              <a:buClr>
                <a:schemeClr val="accent1"/>
              </a:buClr>
              <a:buSzPct val="70000"/>
            </a:pPr>
            <a:r>
              <a:rPr lang="en-US" sz="2000" b="1">
                <a:solidFill>
                  <a:schemeClr val="accent1"/>
                </a:solidFill>
                <a:latin typeface="+mj-lt"/>
              </a:rPr>
              <a:t>For activity C:</a:t>
            </a:r>
            <a:endParaRPr lang="en-US" sz="2000" b="1">
              <a:solidFill>
                <a:schemeClr val="accent1"/>
              </a:solidFill>
              <a:latin typeface="+mj-lt"/>
            </a:endParaRPr>
          </a:p>
        </p:txBody>
      </p:sp>
      <p:sp>
        <p:nvSpPr>
          <p:cNvPr id="38" name="矩形 37"/>
          <p:cNvSpPr/>
          <p:nvPr>
            <p:custDataLst>
              <p:tags r:id="rId15"/>
            </p:custDataLst>
          </p:nvPr>
        </p:nvSpPr>
        <p:spPr>
          <a:xfrm>
            <a:off x="10569661" y="1902805"/>
            <a:ext cx="727652"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1"/>
                </a:solidFill>
                <a:latin typeface="+mn-lt"/>
              </a:rPr>
              <a:t>03</a:t>
            </a:r>
            <a:endParaRPr lang="en-US" sz="3200" b="1" dirty="0">
              <a:solidFill>
                <a:schemeClr val="accent1"/>
              </a:solidFill>
              <a:latin typeface="+mn-ea"/>
            </a:endParaRPr>
          </a:p>
        </p:txBody>
      </p:sp>
      <p:sp>
        <p:nvSpPr>
          <p:cNvPr id="40" name="矩形: 圆角 39"/>
          <p:cNvSpPr/>
          <p:nvPr>
            <p:custDataLst>
              <p:tags r:id="rId16"/>
            </p:custDataLst>
          </p:nvPr>
        </p:nvSpPr>
        <p:spPr>
          <a:xfrm>
            <a:off x="703580" y="4142469"/>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矩形 38"/>
          <p:cNvSpPr/>
          <p:nvPr>
            <p:custDataLst>
              <p:tags r:id="rId17"/>
            </p:custDataLst>
          </p:nvPr>
        </p:nvSpPr>
        <p:spPr>
          <a:xfrm>
            <a:off x="910592" y="4975596"/>
            <a:ext cx="2906328" cy="11314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200" dirty="0">
                <a:ln>
                  <a:noFill/>
                  <a:prstDash val="sysDot"/>
                </a:ln>
                <a:solidFill>
                  <a:srgbClr val="212121"/>
                </a:solidFill>
                <a:latin typeface="+mn-lt"/>
              </a:rPr>
              <a:t>XD - XB + YD ≥ 4</a:t>
            </a:r>
            <a:endParaRPr lang="en-US" sz="1200" dirty="0">
              <a:ln>
                <a:noFill/>
                <a:prstDash val="sysDot"/>
              </a:ln>
              <a:solidFill>
                <a:srgbClr val="212121"/>
              </a:solidFill>
              <a:latin typeface="+mn-lt"/>
            </a:endParaRPr>
          </a:p>
        </p:txBody>
      </p:sp>
      <p:sp>
        <p:nvSpPr>
          <p:cNvPr id="41" name="矩形 40"/>
          <p:cNvSpPr/>
          <p:nvPr>
            <p:custDataLst>
              <p:tags r:id="rId18"/>
            </p:custDataLst>
          </p:nvPr>
        </p:nvSpPr>
        <p:spPr>
          <a:xfrm>
            <a:off x="910592" y="4331701"/>
            <a:ext cx="2000028" cy="590727"/>
          </a:xfrm>
          <a:prstGeom prst="rect">
            <a:avLst/>
          </a:prstGeom>
          <a:noFill/>
        </p:spPr>
        <p:txBody>
          <a:bodyPr wrap="square" lIns="0" tIns="0" rIns="0" bIns="0" rtlCol="0" anchor="ctr" anchorCtr="0">
            <a:normAutofit/>
          </a:bodyPr>
          <a:p>
            <a:pPr>
              <a:spcBef>
                <a:spcPct val="0"/>
              </a:spcBef>
              <a:spcAft>
                <a:spcPct val="0"/>
              </a:spcAft>
              <a:buClr>
                <a:schemeClr val="accent1"/>
              </a:buClr>
              <a:buSzPct val="70000"/>
            </a:pPr>
            <a:r>
              <a:rPr lang="en-US" sz="2000" b="1" dirty="0">
                <a:solidFill>
                  <a:schemeClr val="accent1"/>
                </a:solidFill>
                <a:latin typeface="+mj-lt"/>
              </a:rPr>
              <a:t>For activity D:</a:t>
            </a:r>
            <a:endParaRPr lang="en-US" sz="2000" b="1" dirty="0">
              <a:solidFill>
                <a:schemeClr val="accent1"/>
              </a:solidFill>
              <a:latin typeface="+mj-lt"/>
            </a:endParaRPr>
          </a:p>
        </p:txBody>
      </p:sp>
      <p:sp>
        <p:nvSpPr>
          <p:cNvPr id="42" name="矩形 41"/>
          <p:cNvSpPr/>
          <p:nvPr>
            <p:custDataLst>
              <p:tags r:id="rId19"/>
            </p:custDataLst>
          </p:nvPr>
        </p:nvSpPr>
        <p:spPr>
          <a:xfrm>
            <a:off x="3089296" y="4331701"/>
            <a:ext cx="727652"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1"/>
                </a:solidFill>
                <a:latin typeface="+mn-lt"/>
              </a:rPr>
              <a:t>04</a:t>
            </a:r>
            <a:endParaRPr lang="en-US" sz="3200" b="1" dirty="0">
              <a:solidFill>
                <a:schemeClr val="accent1"/>
              </a:solidFill>
              <a:latin typeface="+mn-ea"/>
            </a:endParaRPr>
          </a:p>
        </p:txBody>
      </p:sp>
      <p:sp>
        <p:nvSpPr>
          <p:cNvPr id="45" name="矩形: 圆角 44"/>
          <p:cNvSpPr/>
          <p:nvPr>
            <p:custDataLst>
              <p:tags r:id="rId20"/>
            </p:custDataLst>
          </p:nvPr>
        </p:nvSpPr>
        <p:spPr>
          <a:xfrm>
            <a:off x="4444398" y="4142469"/>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矩形 42"/>
          <p:cNvSpPr/>
          <p:nvPr>
            <p:custDataLst>
              <p:tags r:id="rId21"/>
            </p:custDataLst>
          </p:nvPr>
        </p:nvSpPr>
        <p:spPr>
          <a:xfrm>
            <a:off x="4651409" y="4975596"/>
            <a:ext cx="2906328" cy="11314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200" dirty="0">
                <a:ln>
                  <a:noFill/>
                  <a:prstDash val="sysDot"/>
                </a:ln>
                <a:solidFill>
                  <a:srgbClr val="212121"/>
                </a:solidFill>
                <a:latin typeface="+mn-lt"/>
              </a:rPr>
              <a:t>Click here to add text</a:t>
            </a:r>
            <a:endParaRPr lang="en-US" sz="1200" dirty="0">
              <a:ln>
                <a:noFill/>
                <a:prstDash val="sysDot"/>
              </a:ln>
              <a:solidFill>
                <a:srgbClr val="212121"/>
              </a:solidFill>
              <a:latin typeface="+mn-lt"/>
            </a:endParaRPr>
          </a:p>
        </p:txBody>
      </p:sp>
      <p:sp>
        <p:nvSpPr>
          <p:cNvPr id="44" name="矩形 43"/>
          <p:cNvSpPr/>
          <p:nvPr>
            <p:custDataLst>
              <p:tags r:id="rId22"/>
            </p:custDataLst>
          </p:nvPr>
        </p:nvSpPr>
        <p:spPr>
          <a:xfrm>
            <a:off x="4651409" y="4331701"/>
            <a:ext cx="2000028" cy="590727"/>
          </a:xfrm>
          <a:prstGeom prst="rect">
            <a:avLst/>
          </a:prstGeom>
          <a:noFill/>
        </p:spPr>
        <p:txBody>
          <a:bodyPr wrap="square" lIns="0" tIns="0" rIns="0" bIns="0" rtlCol="0" anchor="ctr" anchorCtr="0">
            <a:normAutofit/>
          </a:bodyPr>
          <a:p>
            <a:pPr>
              <a:spcBef>
                <a:spcPct val="0"/>
              </a:spcBef>
              <a:spcAft>
                <a:spcPct val="0"/>
              </a:spcAft>
              <a:buClr>
                <a:schemeClr val="accent1"/>
              </a:buClr>
              <a:buSzPct val="70000"/>
            </a:pPr>
            <a:r>
              <a:rPr lang="en-US" sz="2000" b="1" dirty="0">
                <a:solidFill>
                  <a:schemeClr val="accent1"/>
                </a:solidFill>
                <a:latin typeface="+mj-lt"/>
              </a:rPr>
              <a:t>Your title here</a:t>
            </a:r>
            <a:endParaRPr lang="en-US" sz="2000" b="1" dirty="0">
              <a:solidFill>
                <a:schemeClr val="accent1"/>
              </a:solidFill>
              <a:latin typeface="+mj-lt"/>
            </a:endParaRPr>
          </a:p>
        </p:txBody>
      </p:sp>
      <p:sp>
        <p:nvSpPr>
          <p:cNvPr id="46" name="矩形 45"/>
          <p:cNvSpPr/>
          <p:nvPr>
            <p:custDataLst>
              <p:tags r:id="rId23"/>
            </p:custDataLst>
          </p:nvPr>
        </p:nvSpPr>
        <p:spPr>
          <a:xfrm>
            <a:off x="6830113" y="4331701"/>
            <a:ext cx="727653"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1"/>
                </a:solidFill>
                <a:latin typeface="+mn-lt"/>
              </a:rPr>
              <a:t>05</a:t>
            </a:r>
            <a:endParaRPr lang="en-US" sz="3200" b="1" dirty="0">
              <a:solidFill>
                <a:schemeClr val="accent1"/>
              </a:solidFill>
              <a:latin typeface="+mn-ea"/>
            </a:endParaRPr>
          </a:p>
        </p:txBody>
      </p:sp>
      <p:sp>
        <p:nvSpPr>
          <p:cNvPr id="50" name="矩形: 圆角 49"/>
          <p:cNvSpPr/>
          <p:nvPr>
            <p:custDataLst>
              <p:tags r:id="rId24"/>
            </p:custDataLst>
          </p:nvPr>
        </p:nvSpPr>
        <p:spPr>
          <a:xfrm>
            <a:off x="8175690" y="4142469"/>
            <a:ext cx="3320113" cy="2156888"/>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矩形 46"/>
          <p:cNvSpPr/>
          <p:nvPr>
            <p:custDataLst>
              <p:tags r:id="rId25"/>
            </p:custDataLst>
          </p:nvPr>
        </p:nvSpPr>
        <p:spPr>
          <a:xfrm>
            <a:off x="8382702" y="4975596"/>
            <a:ext cx="2906328" cy="11314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200" dirty="0">
                <a:ln>
                  <a:noFill/>
                  <a:prstDash val="sysDot"/>
                </a:ln>
                <a:solidFill>
                  <a:srgbClr val="212121"/>
                </a:solidFill>
                <a:latin typeface="+mn-lt"/>
              </a:rPr>
              <a:t>Click here to add text</a:t>
            </a:r>
            <a:endParaRPr lang="en-US" sz="1200" dirty="0">
              <a:ln>
                <a:noFill/>
                <a:prstDash val="sysDot"/>
              </a:ln>
              <a:solidFill>
                <a:srgbClr val="212121"/>
              </a:solidFill>
              <a:latin typeface="+mn-lt"/>
            </a:endParaRPr>
          </a:p>
        </p:txBody>
      </p:sp>
      <p:sp>
        <p:nvSpPr>
          <p:cNvPr id="48" name="矩形 47"/>
          <p:cNvSpPr/>
          <p:nvPr>
            <p:custDataLst>
              <p:tags r:id="rId26"/>
            </p:custDataLst>
          </p:nvPr>
        </p:nvSpPr>
        <p:spPr>
          <a:xfrm>
            <a:off x="8382702" y="4331701"/>
            <a:ext cx="2000028" cy="590727"/>
          </a:xfrm>
          <a:prstGeom prst="rect">
            <a:avLst/>
          </a:prstGeom>
          <a:noFill/>
        </p:spPr>
        <p:txBody>
          <a:bodyPr wrap="square" lIns="0" tIns="0" rIns="0" bIns="0" rtlCol="0" anchor="ctr" anchorCtr="0">
            <a:normAutofit/>
          </a:bodyPr>
          <a:p>
            <a:pPr>
              <a:spcBef>
                <a:spcPct val="0"/>
              </a:spcBef>
              <a:spcAft>
                <a:spcPct val="0"/>
              </a:spcAft>
              <a:buClr>
                <a:schemeClr val="accent1"/>
              </a:buClr>
              <a:buSzPct val="70000"/>
            </a:pPr>
            <a:r>
              <a:rPr lang="en-US" sz="2000" b="1">
                <a:solidFill>
                  <a:schemeClr val="accent1"/>
                </a:solidFill>
                <a:latin typeface="+mj-lt"/>
              </a:rPr>
              <a:t>Your title here</a:t>
            </a:r>
            <a:endParaRPr lang="en-US" sz="2000" b="1">
              <a:solidFill>
                <a:schemeClr val="accent1"/>
              </a:solidFill>
              <a:latin typeface="+mj-lt"/>
            </a:endParaRPr>
          </a:p>
        </p:txBody>
      </p:sp>
      <p:sp>
        <p:nvSpPr>
          <p:cNvPr id="49" name="矩形 48"/>
          <p:cNvSpPr/>
          <p:nvPr>
            <p:custDataLst>
              <p:tags r:id="rId27"/>
            </p:custDataLst>
          </p:nvPr>
        </p:nvSpPr>
        <p:spPr>
          <a:xfrm>
            <a:off x="10561406" y="4331701"/>
            <a:ext cx="727652" cy="590727"/>
          </a:xfrm>
          <a:prstGeom prst="rect">
            <a:avLst/>
          </a:prstGeom>
          <a:noFill/>
        </p:spPr>
        <p:txBody>
          <a:bodyPr wrap="none" lIns="0" tIns="0" rIns="0" bIns="0" rtlCol="0" anchor="ctr" anchorCtr="0">
            <a:noAutofit/>
          </a:bodyPr>
          <a:p>
            <a:pPr algn="r">
              <a:spcBef>
                <a:spcPct val="0"/>
              </a:spcBef>
              <a:spcAft>
                <a:spcPct val="0"/>
              </a:spcAft>
              <a:buClr>
                <a:schemeClr val="accent1"/>
              </a:buClr>
              <a:buSzPct val="70000"/>
            </a:pPr>
            <a:r>
              <a:rPr lang="en-US" sz="3200" b="1" dirty="0">
                <a:solidFill>
                  <a:schemeClr val="accent1"/>
                </a:solidFill>
                <a:latin typeface="+mn-lt"/>
              </a:rPr>
              <a:t>06</a:t>
            </a:r>
            <a:endParaRPr lang="en-US" sz="3200" b="1" dirty="0">
              <a:solidFill>
                <a:schemeClr val="accent1"/>
              </a:solidFill>
              <a:latin typeface="+mn-ea"/>
            </a:endParaRPr>
          </a:p>
        </p:txBody>
      </p:sp>
      <p:sp>
        <p:nvSpPr>
          <p:cNvPr id="2" name="Slide Number Placeholder 1"/>
          <p:cNvSpPr>
            <a:spLocks noGrp="1"/>
          </p:cNvSpPr>
          <p:nvPr>
            <p:ph type="sldNum" sz="quarter" idx="12"/>
          </p:nvPr>
        </p:nvSpPr>
        <p:spPr/>
        <p:txBody>
          <a:bodyPr/>
          <a:p>
            <a:fld id="{49AE70B2-8BF9-45C0-BB95-33D1B9D3A854}" type="slidenum">
              <a:rPr lang="en-US" smtClean="0"/>
            </a:fld>
            <a:endParaRPr lang="en-US" dirty="0"/>
          </a:p>
        </p:txBody>
      </p:sp>
    </p:spTree>
    <p:custDataLst>
      <p:tags r:id="rId28"/>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Constraint for each activity</a:t>
            </a:r>
            <a:endParaRPr lang="en-US"/>
          </a:p>
        </p:txBody>
      </p:sp>
      <p:sp>
        <p:nvSpPr>
          <p:cNvPr id="3" name="Content Placeholder 2"/>
          <p:cNvSpPr>
            <a:spLocks noGrp="1"/>
          </p:cNvSpPr>
          <p:nvPr>
            <p:ph idx="1"/>
          </p:nvPr>
        </p:nvSpPr>
        <p:spPr/>
        <p:txBody>
          <a:bodyPr>
            <a:normAutofit/>
          </a:bodyPr>
          <a:lstStyle/>
          <a:p>
            <a:pPr marL="0" indent="0">
              <a:buNone/>
            </a:pPr>
            <a:r>
              <a:rPr lang="en-US" sz="2000"/>
              <a:t>For activity E:</a:t>
            </a:r>
            <a:endParaRPr lang="en-US" sz="2000"/>
          </a:p>
          <a:p>
            <a:pPr marL="0" indent="0" algn="ctr">
              <a:buNone/>
            </a:pPr>
            <a:r>
              <a:rPr lang="en-US" sz="2000"/>
              <a:t>X</a:t>
            </a:r>
            <a:r>
              <a:rPr lang="en-US" sz="2000" baseline="-25000"/>
              <a:t>E</a:t>
            </a:r>
            <a:r>
              <a:rPr lang="en-US" sz="2000"/>
              <a:t> - X</a:t>
            </a:r>
            <a:r>
              <a:rPr lang="en-US" sz="2000" baseline="-25000"/>
              <a:t>C</a:t>
            </a:r>
            <a:r>
              <a:rPr lang="en-US" sz="2000"/>
              <a:t> + Y</a:t>
            </a:r>
            <a:r>
              <a:rPr lang="en-US" sz="2000" baseline="-25000"/>
              <a:t>E</a:t>
            </a:r>
            <a:r>
              <a:rPr lang="en-US" sz="2000"/>
              <a:t> ≥ 4</a:t>
            </a:r>
            <a:endParaRPr lang="en-US" sz="2000"/>
          </a:p>
          <a:p>
            <a:pPr marL="0" indent="0">
              <a:buNone/>
            </a:pPr>
            <a:r>
              <a:rPr lang="en-US" sz="2000"/>
              <a:t>For activity F:</a:t>
            </a:r>
            <a:endParaRPr lang="en-US" sz="2000"/>
          </a:p>
          <a:p>
            <a:pPr marL="0" indent="0" algn="ctr">
              <a:buNone/>
            </a:pPr>
            <a:r>
              <a:rPr lang="en-US" sz="2000"/>
              <a:t>X</a:t>
            </a:r>
            <a:r>
              <a:rPr lang="en-US" sz="2000" baseline="-25000"/>
              <a:t>F</a:t>
            </a:r>
            <a:r>
              <a:rPr lang="en-US" sz="2000"/>
              <a:t> - X</a:t>
            </a:r>
            <a:r>
              <a:rPr lang="en-US" sz="2000" baseline="-25000"/>
              <a:t>C</a:t>
            </a:r>
            <a:r>
              <a:rPr lang="en-US" sz="2000"/>
              <a:t> + Y</a:t>
            </a:r>
            <a:r>
              <a:rPr lang="en-US" sz="2000" baseline="-25000"/>
              <a:t>F</a:t>
            </a:r>
            <a:r>
              <a:rPr lang="en-US" sz="2000"/>
              <a:t> ≥ 3</a:t>
            </a:r>
            <a:endParaRPr lang="en-US" sz="2000"/>
          </a:p>
          <a:p>
            <a:pPr marL="0" indent="0">
              <a:buNone/>
            </a:pPr>
            <a:r>
              <a:rPr lang="en-US" sz="2000"/>
              <a:t>For activity G:</a:t>
            </a:r>
            <a:endParaRPr lang="en-US" sz="2000"/>
          </a:p>
          <a:p>
            <a:pPr marL="0" indent="0" algn="ctr">
              <a:buNone/>
            </a:pPr>
            <a:r>
              <a:rPr lang="en-US" sz="2000"/>
              <a:t>X</a:t>
            </a:r>
            <a:r>
              <a:rPr lang="en-US" sz="2000" baseline="-25000"/>
              <a:t>G</a:t>
            </a:r>
            <a:r>
              <a:rPr lang="en-US" sz="2000"/>
              <a:t> - X</a:t>
            </a:r>
            <a:r>
              <a:rPr lang="en-US" sz="2000" baseline="-25000"/>
              <a:t>D</a:t>
            </a:r>
            <a:r>
              <a:rPr lang="en-US" sz="2000"/>
              <a:t> + Y</a:t>
            </a:r>
            <a:r>
              <a:rPr lang="en-US" sz="2000" baseline="-25000"/>
              <a:t>G</a:t>
            </a:r>
            <a:r>
              <a:rPr lang="en-US" sz="2000"/>
              <a:t> ≥ 5</a:t>
            </a:r>
            <a:endParaRPr lang="en-US" sz="2000"/>
          </a:p>
          <a:p>
            <a:pPr marL="0" indent="0" algn="ctr">
              <a:buNone/>
            </a:pPr>
            <a:r>
              <a:rPr lang="en-US" sz="2000"/>
              <a:t>X</a:t>
            </a:r>
            <a:r>
              <a:rPr lang="en-US" sz="2000" baseline="-25000"/>
              <a:t>G</a:t>
            </a:r>
            <a:r>
              <a:rPr lang="en-US" sz="2000"/>
              <a:t> - X</a:t>
            </a:r>
            <a:r>
              <a:rPr lang="en-US" sz="2000" baseline="-25000"/>
              <a:t>E</a:t>
            </a:r>
            <a:r>
              <a:rPr lang="en-US" sz="2000"/>
              <a:t> + Y</a:t>
            </a:r>
            <a:r>
              <a:rPr lang="en-US" sz="2000" baseline="-25000"/>
              <a:t>G</a:t>
            </a:r>
            <a:r>
              <a:rPr lang="en-US" sz="2000"/>
              <a:t> ≥ 5</a:t>
            </a:r>
            <a:endParaRPr lang="en-US" sz="2000"/>
          </a:p>
          <a:p>
            <a:pPr marL="0" indent="0">
              <a:buNone/>
            </a:pPr>
            <a:r>
              <a:rPr lang="en-US" sz="2000"/>
              <a:t>For activity H:</a:t>
            </a:r>
            <a:endParaRPr lang="en-US" sz="2000"/>
          </a:p>
          <a:p>
            <a:pPr marL="0" indent="0" algn="ctr">
              <a:buNone/>
            </a:pPr>
            <a:r>
              <a:rPr lang="en-US" sz="2000"/>
              <a:t>X</a:t>
            </a:r>
            <a:r>
              <a:rPr lang="en-US" sz="2000" baseline="-25000"/>
              <a:t>H</a:t>
            </a:r>
            <a:r>
              <a:rPr lang="en-US" sz="2000"/>
              <a:t> - X</a:t>
            </a:r>
            <a:r>
              <a:rPr lang="en-US" sz="2000" baseline="-25000"/>
              <a:t>F</a:t>
            </a:r>
            <a:r>
              <a:rPr lang="en-US" sz="2000"/>
              <a:t> + Y</a:t>
            </a:r>
            <a:r>
              <a:rPr lang="en-US" sz="2000" baseline="-25000"/>
              <a:t>H</a:t>
            </a:r>
            <a:r>
              <a:rPr lang="en-US" sz="2000"/>
              <a:t> ≥ 2</a:t>
            </a:r>
            <a:endParaRPr lang="en-US" sz="2000"/>
          </a:p>
          <a:p>
            <a:pPr marL="0" indent="0" algn="ctr">
              <a:buNone/>
            </a:pPr>
            <a:r>
              <a:rPr lang="en-US" sz="2000"/>
              <a:t>X</a:t>
            </a:r>
            <a:r>
              <a:rPr lang="en-US" sz="2000" baseline="-25000"/>
              <a:t>H</a:t>
            </a:r>
            <a:r>
              <a:rPr lang="en-US" sz="2000"/>
              <a:t> - X</a:t>
            </a:r>
            <a:r>
              <a:rPr lang="en-US" sz="2000" baseline="-25000"/>
              <a:t>G</a:t>
            </a:r>
            <a:r>
              <a:rPr lang="en-US" sz="2000"/>
              <a:t> + Y</a:t>
            </a:r>
            <a:r>
              <a:rPr lang="en-US" sz="2000" baseline="-25000"/>
              <a:t>H</a:t>
            </a:r>
            <a:r>
              <a:rPr lang="en-US" sz="2000"/>
              <a:t> ≥ 2</a:t>
            </a:r>
            <a:endParaRPr lang="en-US" sz="2000"/>
          </a:p>
          <a:p>
            <a:pPr marL="0" indent="0">
              <a:buNone/>
            </a:pPr>
            <a:r>
              <a:rPr lang="en-US" sz="2000"/>
              <a:t>To indicate the project is finished when activity H is finished:</a:t>
            </a:r>
            <a:endParaRPr lang="en-US" sz="2000"/>
          </a:p>
          <a:p>
            <a:pPr marL="0" indent="0" algn="ctr">
              <a:buNone/>
            </a:pPr>
            <a:r>
              <a:rPr lang="en-US" sz="2000"/>
              <a:t>X</a:t>
            </a:r>
            <a:r>
              <a:rPr lang="en-US" sz="2000" baseline="-25000"/>
              <a:t>finish</a:t>
            </a:r>
            <a:r>
              <a:rPr lang="en-US" sz="2000"/>
              <a:t> ≥ X</a:t>
            </a:r>
            <a:r>
              <a:rPr lang="en-US" sz="2000" baseline="-25000"/>
              <a:t>H</a:t>
            </a:r>
            <a:endParaRPr lang="en-US" sz="200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0" y="1379269"/>
            <a:ext cx="12192000" cy="409946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0" y="1509054"/>
            <a:ext cx="12192000" cy="383989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scheduling</a:t>
            </a:r>
            <a:endParaRPr lang="en-US"/>
          </a:p>
        </p:txBody>
      </p:sp>
      <p:sp>
        <p:nvSpPr>
          <p:cNvPr id="3" name="Content Placeholder 2"/>
          <p:cNvSpPr>
            <a:spLocks noGrp="1"/>
          </p:cNvSpPr>
          <p:nvPr>
            <p:ph idx="1"/>
          </p:nvPr>
        </p:nvSpPr>
        <p:spPr/>
        <p:txBody>
          <a:bodyPr>
            <a:normAutofit/>
          </a:bodyPr>
          <a:lstStyle/>
          <a:p>
            <a:r>
              <a:rPr lang="en-US"/>
              <a:t>The critical path method provides the critical path and its length (L). The length of the critical path is the sum of the activity times of the critical activities. In order to complete the project within L, the critical activities have to be scheduled sequentially so that they are completed within L units. The non-critical activities can be scheduled in parallel and the floats associated with these activities provide us the time slabs within which the non-critical activities can be completed. The project schedule is a time-table for carrying out the activities.</a:t>
            </a:r>
            <a:endParaRPr lang="en-US"/>
          </a:p>
          <a:p>
            <a:r>
              <a:rPr lang="en-US"/>
              <a:t>We require resources to carry out the various activities and in practice we use multiple resources. When we analyzed the project using CPM, we assumed that required amount of the resources are available at any point in time. In practice, we could encounter limited resources or have to estimate the amount of resource actually required to execute the project. </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Srinivasan (2017)</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endParaRPr lang="en-US"/>
          </a:p>
        </p:txBody>
      </p:sp>
      <p:sp>
        <p:nvSpPr>
          <p:cNvPr id="3" name="Content Placeholder 2"/>
          <p:cNvSpPr>
            <a:spLocks noGrp="1"/>
          </p:cNvSpPr>
          <p:nvPr>
            <p:ph idx="1"/>
          </p:nvPr>
        </p:nvSpPr>
        <p:spPr/>
        <p:txBody>
          <a:bodyPr/>
          <a:lstStyle/>
          <a:p>
            <a:pPr marL="0" indent="0">
              <a:buNone/>
            </a:pPr>
            <a:r>
              <a:rPr lang="en-US"/>
              <a:t>Consider the project involving six activities shown in Table 14.11. The precedence and estimates of the activity times (in days) are shown in the table. Draw a schedule and find out the amount of resource required at different points in time.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342417" y="2979528"/>
            <a:ext cx="9507166" cy="24727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return</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b="1">
                    <a:solidFill>
                      <a:srgbClr val="FF0000"/>
                    </a:solidFill>
                  </a:rPr>
                  <a:t>Return on investment (ROI) </a:t>
                </a:r>
                <a:r>
                  <a:rPr lang="en-US"/>
                  <a:t>is a measure used to evaluate projects calculated by dividing the dollar gain minus the dollar cost of a project by the cost.</a:t>
                </a:r>
                <a:endParaRPr lang="en-US"/>
              </a:p>
              <a:p>
                <a:pPr marL="0" indent="0">
                  <a:buNone/>
                </a:pPr>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𝑅𝑂𝐼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𝑔𝑎𝑖𝑛</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𝑝𝑟𝑜𝑗𝑒𝑐𝑡</m:t>
                          </m:r>
                          <m:r>
                            <a:rPr lang="en-US" b="0" i="1" smtClean="0">
                              <a:latin typeface="Cambria Math" panose="02040503050406030204" pitchFamily="18" charset="0"/>
                            </a:rPr>
                            <m:t>−</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𝑝𝑟𝑜𝑗𝑒𝑐𝑡</m:t>
                          </m:r>
                          <m:r>
                            <a:rPr lang="en-US" b="0" i="1" smtClean="0">
                              <a:latin typeface="Cambria Math" panose="02040503050406030204" pitchFamily="18" charset="0"/>
                            </a:rPr>
                            <m:t>)</m:t>
                          </m:r>
                        </m:num>
                        <m:den>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𝑝𝑟𝑜𝑗𝑒𝑐𝑡</m:t>
                          </m:r>
                        </m:den>
                      </m:f>
                    </m:oMath>
                  </m:oMathPara>
                </a14:m>
                <a:endParaRPr lang="en-US"/>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t="-9"/>
                </a:stretch>
              </a:blipFill>
            </p:spPr>
            <p:txBody>
              <a:bodyPr/>
              <a:lstStyle/>
              <a:p>
                <a:r>
                  <a:rPr lang="en-US" alt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8" name="Picture 7"/>
          <p:cNvPicPr>
            <a:picLocks noChangeAspect="1"/>
          </p:cNvPicPr>
          <p:nvPr/>
        </p:nvPicPr>
        <p:blipFill>
          <a:blip r:embed="rId1"/>
          <a:stretch>
            <a:fillRect/>
          </a:stretch>
        </p:blipFill>
        <p:spPr>
          <a:xfrm>
            <a:off x="1149485" y="1657613"/>
            <a:ext cx="9893030" cy="354277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104061" y="580923"/>
            <a:ext cx="7983877" cy="5696153"/>
          </a:xfrm>
          <a:prstGeom prst="rect">
            <a:avLst/>
          </a:prstGeom>
        </p:spPr>
      </p:pic>
      <p:sp>
        <p:nvSpPr>
          <p:cNvPr id="2" name="Oval 1"/>
          <p:cNvSpPr/>
          <p:nvPr/>
        </p:nvSpPr>
        <p:spPr>
          <a:xfrm>
            <a:off x="4795736" y="2577830"/>
            <a:ext cx="749030" cy="232491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yriad Pro" panose="020B0503030403020204"/>
              <a:ea typeface="+mn-ea"/>
              <a:cs typeface="+mn-cs"/>
            </a:endParaRPr>
          </a:p>
        </p:txBody>
      </p:sp>
      <p:sp>
        <p:nvSpPr>
          <p:cNvPr id="3" name="Speech Bubble: Rectangle with Corners Rounded 2"/>
          <p:cNvSpPr/>
          <p:nvPr/>
        </p:nvSpPr>
        <p:spPr>
          <a:xfrm>
            <a:off x="4620638" y="1653702"/>
            <a:ext cx="1692613" cy="739302"/>
          </a:xfrm>
          <a:prstGeom prst="wedgeRoundRectCallout">
            <a:avLst>
              <a:gd name="adj1" fmla="val -16235"/>
              <a:gd name="adj2" fmla="val 7171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Myriad Pro" panose="020B0503030403020204"/>
                <a:ea typeface="+mn-ea"/>
                <a:cs typeface="+mn-cs"/>
              </a:rPr>
              <a:t>Maximum resource =13</a:t>
            </a:r>
            <a:endParaRPr kumimoji="0" lang="en-US" sz="1800" b="0" i="0" u="none" strike="noStrike" kern="1200" cap="none" spc="0" normalizeH="0" baseline="0" noProof="0">
              <a:ln>
                <a:noFill/>
              </a:ln>
              <a:solidFill>
                <a:prstClr val="black"/>
              </a:solidFill>
              <a:effectLst/>
              <a:uLnTx/>
              <a:uFillTx/>
              <a:latin typeface="Myriad Pro" panose="020B0503030403020204"/>
              <a:ea typeface="+mn-ea"/>
              <a:cs typeface="+mn-cs"/>
            </a:endParaRPr>
          </a:p>
        </p:txBody>
      </p:sp>
      <p:sp>
        <p:nvSpPr>
          <p:cNvPr id="5" name="Speech Bubble: Rectangle with Corners Rounded 4"/>
          <p:cNvSpPr/>
          <p:nvPr/>
        </p:nvSpPr>
        <p:spPr>
          <a:xfrm>
            <a:off x="7146944" y="1964986"/>
            <a:ext cx="2366708" cy="612843"/>
          </a:xfrm>
          <a:prstGeom prst="wedgeRoundRectCallout">
            <a:avLst>
              <a:gd name="adj1" fmla="val -29135"/>
              <a:gd name="adj2" fmla="val 6776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Myriad Pro" panose="020B0503030403020204"/>
                <a:ea typeface="+mn-ea"/>
                <a:cs typeface="+mn-cs"/>
              </a:rPr>
              <a:t>We can schedule I between 13 and 22</a:t>
            </a:r>
            <a:endParaRPr kumimoji="0" lang="en-US" sz="1800" b="0" i="0" u="none" strike="noStrike" kern="1200" cap="none" spc="0" normalizeH="0" baseline="0" noProof="0">
              <a:ln>
                <a:noFill/>
              </a:ln>
              <a:solidFill>
                <a:prstClr val="black"/>
              </a:solidFill>
              <a:effectLst/>
              <a:uLnTx/>
              <a:uFillTx/>
              <a:latin typeface="Myriad Pro" panose="020B0503030403020204"/>
              <a:ea typeface="+mn-ea"/>
              <a:cs typeface="+mn-cs"/>
            </a:endParaRPr>
          </a:p>
        </p:txBody>
      </p:sp>
      <p:sp>
        <p:nvSpPr>
          <p:cNvPr id="7" name="Speech Bubble: Rectangle with Corners Rounded 6"/>
          <p:cNvSpPr/>
          <p:nvPr/>
        </p:nvSpPr>
        <p:spPr>
          <a:xfrm>
            <a:off x="5963590" y="3122577"/>
            <a:ext cx="2366708" cy="612843"/>
          </a:xfrm>
          <a:prstGeom prst="wedgeRoundRectCallout">
            <a:avLst>
              <a:gd name="adj1" fmla="val -69415"/>
              <a:gd name="adj2" fmla="val 3443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Myriad Pro" panose="020B0503030403020204"/>
                <a:ea typeface="+mn-ea"/>
                <a:cs typeface="+mn-cs"/>
              </a:rPr>
              <a:t>We can schedule E between 6 and 13</a:t>
            </a:r>
            <a:endParaRPr kumimoji="0" lang="en-US" sz="1800" b="0" i="0" u="none" strike="noStrike" kern="1200" cap="none" spc="0" normalizeH="0" baseline="0" noProof="0">
              <a:ln>
                <a:noFill/>
              </a:ln>
              <a:solidFill>
                <a:prstClr val="black"/>
              </a:solidFill>
              <a:effectLst/>
              <a:uLnTx/>
              <a:uFillTx/>
              <a:latin typeface="Myriad Pro" panose="020B0503030403020204"/>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116261" y="528748"/>
            <a:ext cx="7959478" cy="580050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with limited resources</a:t>
            </a:r>
            <a:endParaRPr lang="en-US"/>
          </a:p>
        </p:txBody>
      </p:sp>
      <p:sp>
        <p:nvSpPr>
          <p:cNvPr id="3" name="Content Placeholder 2"/>
          <p:cNvSpPr>
            <a:spLocks noGrp="1"/>
          </p:cNvSpPr>
          <p:nvPr>
            <p:ph idx="1"/>
          </p:nvPr>
        </p:nvSpPr>
        <p:spPr/>
        <p:txBody>
          <a:bodyPr>
            <a:normAutofit/>
          </a:bodyPr>
          <a:lstStyle/>
          <a:p>
            <a:r>
              <a:rPr lang="en-US"/>
              <a:t>Above example explained a way to compute the minimum amount of the resource required (say, </a:t>
            </a:r>
            <a:r>
              <a:rPr lang="en-US" i="1"/>
              <a:t>R</a:t>
            </a:r>
            <a:r>
              <a:rPr lang="en-US"/>
              <a:t>) to schedule and complete the project within </a:t>
            </a:r>
            <a:r>
              <a:rPr lang="en-US" i="1"/>
              <a:t>L </a:t>
            </a:r>
            <a:r>
              <a:rPr lang="en-US"/>
              <a:t>units. The approach explained through this illustration is heuristic and is not expected to guarantee the optimum always. Better methods are available to find the minimum amount of resource available.</a:t>
            </a:r>
            <a:endParaRPr lang="en-US"/>
          </a:p>
          <a:p>
            <a:r>
              <a:rPr lang="en-US"/>
              <a:t>It is also possible that we have fewer than R amount of the resource. This means that some activities have to delayed to get the resources which would delay the project completion beyond </a:t>
            </a:r>
            <a:r>
              <a:rPr lang="en-US" i="1"/>
              <a:t>L</a:t>
            </a:r>
            <a:r>
              <a:rPr lang="en-US"/>
              <a:t>. The next issue is to find out the completion time of the project considering limited resources.</a:t>
            </a:r>
            <a:endParaRPr lang="en-US"/>
          </a:p>
          <a:p>
            <a:r>
              <a:rPr lang="en-US"/>
              <a:t>We present a heuristic solution using the following rule: From the list of activities that are available, schedule the activity that takes minimum time for the required amount of resource is available. This is an adaptation of the familiar shortest processing time (SPT) rule.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Srinivasan (2017)</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endParaRPr lang="en-US"/>
          </a:p>
        </p:txBody>
      </p:sp>
      <p:sp>
        <p:nvSpPr>
          <p:cNvPr id="3" name="Content Placeholder 2"/>
          <p:cNvSpPr>
            <a:spLocks noGrp="1"/>
          </p:cNvSpPr>
          <p:nvPr>
            <p:ph idx="1"/>
          </p:nvPr>
        </p:nvSpPr>
        <p:spPr/>
        <p:txBody>
          <a:bodyPr/>
          <a:lstStyle/>
          <a:p>
            <a:pPr marL="0" indent="0">
              <a:buNone/>
            </a:pPr>
            <a:r>
              <a:rPr lang="en-US"/>
              <a:t>Consider the project involving six activities shown in Table 14.12. The precedence and estimates of the activity times (in days) are shown in the table. Schedule the activities to determine the project completion time if only 6 units of the resource is available.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8" name="Picture 7"/>
          <p:cNvPicPr>
            <a:picLocks noChangeAspect="1"/>
          </p:cNvPicPr>
          <p:nvPr/>
        </p:nvPicPr>
        <p:blipFill>
          <a:blip r:embed="rId1"/>
          <a:stretch>
            <a:fillRect/>
          </a:stretch>
        </p:blipFill>
        <p:spPr>
          <a:xfrm>
            <a:off x="1410130" y="2917167"/>
            <a:ext cx="9371740" cy="247104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computations when activities are chosen based on the SPT rule</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069436" y="1669345"/>
            <a:ext cx="10053128" cy="443808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with limited resources</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t>If there are n activities, any feasible permutation of the activities (satisfying the precedence) provides a solution. If sufficient resources are not available, we can wait till the necessary amount of resource is available and schedule the activity. The rule helps in obtaining one out of the feasible permutations that give us a solution.</a:t>
                </a:r>
                <a:endParaRPr lang="en-US"/>
              </a:p>
              <a:p>
                <a:r>
                  <a:rPr lang="en-US"/>
                  <a:t>Researchers have developed rules specific to project management. Some of these are:</a:t>
                </a:r>
                <a:endParaRPr lang="en-US"/>
              </a:p>
              <a:p>
                <a:pPr marL="914400" lvl="1" indent="-457200">
                  <a:buFont typeface="+mj-lt"/>
                  <a:buAutoNum type="arabicPeriod"/>
                </a:pPr>
                <a:r>
                  <a:rPr lang="en-US" b="1">
                    <a:solidFill>
                      <a:srgbClr val="FF0000"/>
                    </a:solidFill>
                  </a:rPr>
                  <a:t>Minimum number of resources: </a:t>
                </a:r>
                <a:r>
                  <a:rPr lang="en-US"/>
                  <a:t>Among the set of activities that are available (based on precedence) and that can be scheduled (based on resources available and required), choose the activity that uses minimum resources.</a:t>
                </a:r>
                <a:endParaRPr lang="en-US"/>
              </a:p>
              <a:p>
                <a:pPr marL="914400" lvl="1" indent="-457200">
                  <a:buFont typeface="+mj-lt"/>
                  <a:buAutoNum type="arabicPeriod"/>
                </a:pPr>
                <a:r>
                  <a:rPr lang="en-US" b="1">
                    <a:solidFill>
                      <a:srgbClr val="FF0000"/>
                    </a:solidFill>
                  </a:rPr>
                  <a:t>Resource over time (ROT): </a:t>
                </a:r>
                <a:r>
                  <a:rPr lang="en-US"/>
                  <a:t>Among the set of activities that are available (based on precedence) and that can be scheduled (based on resources available and required), choose the activity that has the largest ROT value.</a:t>
                </a:r>
                <a:endParaRPr lang="en-US"/>
              </a:p>
              <a:p>
                <a:pPr marL="457200" lvl="1" indent="0">
                  <a:buNone/>
                </a:pPr>
                <a:r>
                  <a:rPr lang="en-US"/>
                  <a:t>The ROT value for an activity is calculated as follows: For activity </a:t>
                </a:r>
                <a:r>
                  <a:rPr lang="en-US" i="1"/>
                  <a:t>j</a:t>
                </a:r>
                <a:r>
                  <a:rPr lang="en-US"/>
                  <a:t>, find all the paths from </a:t>
                </a:r>
                <a:r>
                  <a:rPr lang="en-US" i="1"/>
                  <a:t>j</a:t>
                </a:r>
                <a:r>
                  <a:rPr lang="en-US"/>
                  <a:t> to destination. For each path </a:t>
                </a:r>
                <a:r>
                  <a:rPr lang="en-US" i="1"/>
                  <a:t>p</a:t>
                </a:r>
                <a:r>
                  <a:rPr lang="en-US"/>
                  <a:t>,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𝑝</m:t>
                        </m:r>
                      </m:sub>
                    </m:sSub>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𝑘</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num>
                          <m:den>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𝑘</m:t>
                                </m:r>
                              </m:sub>
                            </m:sSub>
                          </m:den>
                        </m:f>
                      </m:e>
                    </m:nary>
                  </m:oMath>
                </a14:m>
                <a:r>
                  <a:rPr lang="en-US"/>
                  <a:t>, where </a:t>
                </a:r>
                <a:r>
                  <a:rPr lang="en-US" i="1"/>
                  <a:t>k</a:t>
                </a:r>
                <a:r>
                  <a:rPr lang="en-US"/>
                  <a:t> is an arc in path </a:t>
                </a:r>
                <a:r>
                  <a:rPr lang="en-US" i="1"/>
                  <a:t>p</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oMath>
                </a14:m>
                <a:r>
                  <a:rPr lang="en-US"/>
                  <a:t> is the resource required for activity </a:t>
                </a:r>
                <a:r>
                  <a:rPr lang="en-US" i="1"/>
                  <a:t>k</a:t>
                </a:r>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𝑘</m:t>
                        </m:r>
                      </m:sub>
                    </m:sSub>
                  </m:oMath>
                </a14:m>
                <a:r>
                  <a:rPr lang="en-US"/>
                  <a:t> is the duration for activity </a:t>
                </a:r>
                <a:r>
                  <a:rPr lang="en-US" i="1"/>
                  <a:t>k</a:t>
                </a:r>
                <a:r>
                  <a:rPr lang="en-US"/>
                  <a:t>. The ROT value for activity </a:t>
                </a:r>
                <a:r>
                  <a:rPr lang="en-US" i="1"/>
                  <a:t>j</a:t>
                </a:r>
                <a:r>
                  <a:rPr lang="en-US"/>
                  <a:t> is the minimum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𝑝</m:t>
                        </m:r>
                      </m:sub>
                    </m:sSub>
                    <m:r>
                      <a:rPr lang="en-US" b="0" i="1" smtClean="0">
                        <a:latin typeface="Cambria Math" panose="02040503050406030204" pitchFamily="18" charset="0"/>
                      </a:rPr>
                      <m:t> </m:t>
                    </m:r>
                  </m:oMath>
                </a14:m>
                <a:r>
                  <a:rPr lang="en-US"/>
                  <a:t>values.</a:t>
                </a:r>
                <a:endParaRPr lang="en-US"/>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t="-9"/>
                </a:stretch>
              </a:blipFill>
            </p:spPr>
            <p:txBody>
              <a:bodyPr/>
              <a:lstStyle/>
              <a:p>
                <a:r>
                  <a:rPr lang="en-US" alt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Srinivasan (2017)</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endParaRPr lang="en-US"/>
          </a:p>
        </p:txBody>
      </p:sp>
      <p:sp>
        <p:nvSpPr>
          <p:cNvPr id="3" name="Content Placeholder 2"/>
          <p:cNvSpPr>
            <a:spLocks noGrp="1"/>
          </p:cNvSpPr>
          <p:nvPr>
            <p:ph idx="1"/>
          </p:nvPr>
        </p:nvSpPr>
        <p:spPr/>
        <p:txBody>
          <a:bodyPr/>
          <a:lstStyle/>
          <a:p>
            <a:pPr marL="0" indent="0">
              <a:buNone/>
            </a:pPr>
            <a:r>
              <a:rPr lang="en-US"/>
              <a:t>Consider the project involving six activities shown in Table 14.14. The precedence and estimates of the activity times (in days) are shown in the table. Calculate ROT values for the activities and find the corresponding order.</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1391055" y="3037709"/>
            <a:ext cx="9409889" cy="233413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endParaRPr lang="en-US"/>
          </a:p>
        </p:txBody>
      </p:sp>
      <p:sp>
        <p:nvSpPr>
          <p:cNvPr id="3" name="Content Placeholder 2"/>
          <p:cNvSpPr>
            <a:spLocks noGrp="1"/>
          </p:cNvSpPr>
          <p:nvPr>
            <p:ph idx="1"/>
          </p:nvPr>
        </p:nvSpPr>
        <p:spPr/>
        <p:txBody>
          <a:bodyPr>
            <a:normAutofit/>
          </a:bodyPr>
          <a:lstStyle/>
          <a:p>
            <a:pPr marL="0" indent="0">
              <a:buNone/>
            </a:pPr>
            <a:r>
              <a:rPr lang="en-US" sz="2000"/>
              <a:t>The calculations for the ROT values are as follows:</a:t>
            </a:r>
            <a:endParaRPr lang="en-US" sz="2000"/>
          </a:p>
          <a:p>
            <a:pPr marL="0" indent="0">
              <a:buNone/>
            </a:pPr>
            <a:r>
              <a:rPr lang="en-US" sz="2000"/>
              <a:t>Activity A = minimum {3/4 + 3/6 + 3/12, 3/4 + 4/7 + 3/9} = 1.5</a:t>
            </a:r>
            <a:endParaRPr lang="en-US" sz="2000"/>
          </a:p>
          <a:p>
            <a:pPr marL="0" indent="0">
              <a:buNone/>
            </a:pPr>
            <a:r>
              <a:rPr lang="en-US" sz="2000"/>
              <a:t>Activity B = 2/5 + 3/5 + 3/9 = 1.333</a:t>
            </a:r>
            <a:endParaRPr lang="en-US" sz="2000"/>
          </a:p>
          <a:p>
            <a:pPr marL="0" indent="0">
              <a:buNone/>
            </a:pPr>
            <a:r>
              <a:rPr lang="en-US" sz="2000"/>
              <a:t>Activity C = 3/6 + 2/8 = 1. 25</a:t>
            </a:r>
            <a:endParaRPr lang="en-US" sz="2000"/>
          </a:p>
          <a:p>
            <a:pPr marL="0" indent="0">
              <a:buNone/>
            </a:pPr>
            <a:r>
              <a:rPr lang="en-US" sz="2000"/>
              <a:t>Activity D = 3/6 + 3/12 = 0.75</a:t>
            </a:r>
            <a:endParaRPr lang="en-US" sz="2000"/>
          </a:p>
          <a:p>
            <a:pPr marL="0" indent="0">
              <a:buNone/>
            </a:pPr>
            <a:r>
              <a:rPr lang="en-US" sz="2000"/>
              <a:t>Activity E = 4/7 + 3/9 = 0.905</a:t>
            </a:r>
            <a:endParaRPr lang="en-US" sz="2000"/>
          </a:p>
          <a:p>
            <a:pPr marL="0" indent="0">
              <a:buNone/>
            </a:pPr>
            <a:r>
              <a:rPr lang="en-US" sz="2000"/>
              <a:t>Activity F = 3/5 + 3/9 = 0.9333</a:t>
            </a:r>
            <a:endParaRPr lang="en-US" sz="2000"/>
          </a:p>
          <a:p>
            <a:pPr marL="0" indent="0">
              <a:buNone/>
            </a:pPr>
            <a:r>
              <a:rPr lang="en-US" sz="2000"/>
              <a:t>Activity G = 2/8 = 0.25</a:t>
            </a:r>
            <a:endParaRPr lang="en-US" sz="2000"/>
          </a:p>
          <a:p>
            <a:pPr marL="0" indent="0">
              <a:buNone/>
            </a:pPr>
            <a:r>
              <a:rPr lang="en-US" sz="2000"/>
              <a:t>Activity H = 3/12 = 0.25</a:t>
            </a:r>
            <a:endParaRPr lang="en-US" sz="2000"/>
          </a:p>
          <a:p>
            <a:pPr marL="0" indent="0">
              <a:buNone/>
            </a:pPr>
            <a:r>
              <a:rPr lang="en-US" sz="2000"/>
              <a:t>Activity I = 3/9 = 0.333.</a:t>
            </a:r>
            <a:endParaRPr lang="en-US" sz="2000"/>
          </a:p>
          <a:p>
            <a:pPr marL="0" indent="0">
              <a:buNone/>
            </a:pPr>
            <a:r>
              <a:rPr lang="en-US" sz="2000"/>
              <a:t>The order is A-B-C-F-E-D-I-G-H. We can use the same sequence or change the order when resource and precedence constraints necessitate the change in order.</a:t>
            </a:r>
            <a:endParaRPr lang="en-US" sz="200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Critique of PERT and CPM: advantages</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a:t>Especially useful when scheduling and controlling large projects.</a:t>
            </a:r>
            <a:endParaRPr lang="en-US"/>
          </a:p>
          <a:p>
            <a:pPr marL="457200" indent="-457200">
              <a:buFont typeface="+mj-lt"/>
              <a:buAutoNum type="arabicPeriod"/>
            </a:pPr>
            <a:r>
              <a:rPr lang="en-US"/>
              <a:t>Straightforward concept and not mathematically complex.</a:t>
            </a:r>
            <a:endParaRPr lang="en-US"/>
          </a:p>
          <a:p>
            <a:pPr marL="457200" indent="-457200">
              <a:buFont typeface="+mj-lt"/>
              <a:buAutoNum type="arabicPeriod"/>
            </a:pPr>
            <a:r>
              <a:rPr lang="en-US"/>
              <a:t>Graphical networks help highlight relationships among project activities.</a:t>
            </a:r>
            <a:endParaRPr lang="en-US"/>
          </a:p>
          <a:p>
            <a:pPr marL="457200" indent="-457200">
              <a:buFont typeface="+mj-lt"/>
              <a:buAutoNum type="arabicPeriod"/>
            </a:pPr>
            <a:r>
              <a:rPr lang="en-US"/>
              <a:t>Critical path and slack time analyses help pinpoint activities that need to be closely watched.</a:t>
            </a:r>
            <a:endParaRPr lang="en-US"/>
          </a:p>
          <a:p>
            <a:pPr marL="457200" indent="-457200">
              <a:buFont typeface="+mj-lt"/>
              <a:buAutoNum type="arabicPeriod"/>
            </a:pPr>
            <a:r>
              <a:rPr lang="en-US"/>
              <a:t>Project documentation and graphs point out who is responsible for various activities.</a:t>
            </a:r>
            <a:endParaRPr lang="en-US"/>
          </a:p>
          <a:p>
            <a:pPr marL="457200" indent="-457200">
              <a:buFont typeface="+mj-lt"/>
              <a:buAutoNum type="arabicPeriod"/>
            </a:pPr>
            <a:r>
              <a:rPr lang="en-US"/>
              <a:t>Applicable to a wide variety of projects.</a:t>
            </a:r>
            <a:endParaRPr lang="en-US"/>
          </a:p>
          <a:p>
            <a:pPr marL="457200" indent="-457200">
              <a:buFont typeface="+mj-lt"/>
              <a:buAutoNum type="arabicPeriod"/>
            </a:pPr>
            <a:r>
              <a:rPr lang="en-US"/>
              <a:t>Useful in monitoring not only schedules but costs as well.</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49416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Heizer, Render, &amp; Munson (2020)</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Development Projects</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577410" y="1234161"/>
            <a:ext cx="7037179" cy="5177421"/>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Critique of PERT and CPM: limitations</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a:t>Project activities have to be clearly defined, independent, and stable in their relationships.</a:t>
            </a:r>
            <a:endParaRPr lang="en-US"/>
          </a:p>
          <a:p>
            <a:pPr marL="457200" indent="-457200">
              <a:buFont typeface="+mj-lt"/>
              <a:buAutoNum type="arabicPeriod"/>
            </a:pPr>
            <a:r>
              <a:rPr lang="en-US"/>
              <a:t>Precedence relationships must be specified and networked together.</a:t>
            </a:r>
            <a:endParaRPr lang="en-US"/>
          </a:p>
          <a:p>
            <a:pPr marL="457200" indent="-457200">
              <a:buFont typeface="+mj-lt"/>
              <a:buAutoNum type="arabicPeriod"/>
            </a:pPr>
            <a:r>
              <a:rPr lang="en-US"/>
              <a:t>Time estimates tend to be subjective and are subject to fudging by managers who fear the dangers of being overly optimistic or not pessimistic enough.</a:t>
            </a:r>
            <a:endParaRPr lang="en-US"/>
          </a:p>
          <a:p>
            <a:pPr marL="457200" indent="-457200">
              <a:buFont typeface="+mj-lt"/>
              <a:buAutoNum type="arabicPeriod"/>
            </a:pPr>
            <a:r>
              <a:rPr lang="en-US"/>
              <a:t>There is the inherent danger of placing too much emphasis on the longest, or critical, path. Near-critical paths need to be monitored closely as well.</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sp>
        <p:nvSpPr>
          <p:cNvPr id="5" name="TextBox 4"/>
          <p:cNvSpPr txBox="1"/>
          <p:nvPr/>
        </p:nvSpPr>
        <p:spPr>
          <a:xfrm>
            <a:off x="0" y="6411582"/>
            <a:ext cx="49416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Heizer, Render, &amp; Munson (2020)</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 Breakdown Structure</a:t>
            </a:r>
            <a:endParaRPr lang="en-US"/>
          </a:p>
        </p:txBody>
      </p:sp>
      <p:sp>
        <p:nvSpPr>
          <p:cNvPr id="3" name="Content Placeholder 2"/>
          <p:cNvSpPr>
            <a:spLocks noGrp="1"/>
          </p:cNvSpPr>
          <p:nvPr>
            <p:ph idx="1"/>
          </p:nvPr>
        </p:nvSpPr>
        <p:spPr/>
        <p:txBody>
          <a:bodyPr/>
          <a:lstStyle/>
          <a:p>
            <a:pPr marL="0" indent="0">
              <a:buNone/>
            </a:pPr>
            <a:r>
              <a:rPr lang="en-US"/>
              <a:t>A </a:t>
            </a:r>
            <a:r>
              <a:rPr lang="en-US" b="1">
                <a:solidFill>
                  <a:srgbClr val="FF0000"/>
                </a:solidFill>
              </a:rPr>
              <a:t>work breakdown structure (WBS) </a:t>
            </a:r>
            <a:r>
              <a:rPr lang="en-US"/>
              <a:t>is an organizational chart that breaks down the project into modules for planning.</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341560" y="2259883"/>
            <a:ext cx="7508880" cy="4376305"/>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Responsibility Assignment Matrix</a:t>
            </a:r>
            <a:endParaRPr lang="en-US"/>
          </a:p>
        </p:txBody>
      </p:sp>
      <p:sp>
        <p:nvSpPr>
          <p:cNvPr id="3" name="Content Placeholder 2"/>
          <p:cNvSpPr>
            <a:spLocks noGrp="1"/>
          </p:cNvSpPr>
          <p:nvPr>
            <p:ph idx="1"/>
          </p:nvPr>
        </p:nvSpPr>
        <p:spPr/>
        <p:txBody>
          <a:bodyPr/>
          <a:lstStyle/>
          <a:p>
            <a:pPr marL="0" indent="0">
              <a:buNone/>
            </a:pPr>
            <a:r>
              <a:rPr lang="en-US"/>
              <a:t>A </a:t>
            </a:r>
            <a:r>
              <a:rPr lang="en-US" b="1">
                <a:solidFill>
                  <a:srgbClr val="FF0000"/>
                </a:solidFill>
              </a:rPr>
              <a:t>responsibility assignment matrix </a:t>
            </a:r>
            <a:r>
              <a:rPr lang="en-US"/>
              <a:t>is a table or chart that shows who is responsible for project work.</a:t>
            </a:r>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panose="020B0503030403020204"/>
                <a:ea typeface="+mn-ea"/>
                <a:cs typeface="+mn-cs"/>
              </a:rPr>
            </a:fld>
            <a:endParaRPr kumimoji="0" lang="en-US" sz="1200" b="0" i="0" u="none" strike="noStrike" kern="1200" cap="none" spc="0" normalizeH="0" baseline="0" noProof="0">
              <a:ln>
                <a:noFill/>
              </a:ln>
              <a:solidFill>
                <a:prstClr val="black">
                  <a:tint val="75000"/>
                </a:prstClr>
              </a:solidFill>
              <a:effectLst/>
              <a:uLnTx/>
              <a:uFillTx/>
              <a:latin typeface="Myriad Pro" panose="020B0503030403020204"/>
              <a:ea typeface="+mn-ea"/>
              <a:cs typeface="+mn-cs"/>
            </a:endParaRPr>
          </a:p>
        </p:txBody>
      </p:sp>
      <p:pic>
        <p:nvPicPr>
          <p:cNvPr id="6" name="Picture 5"/>
          <p:cNvPicPr>
            <a:picLocks noChangeAspect="1"/>
          </p:cNvPicPr>
          <p:nvPr/>
        </p:nvPicPr>
        <p:blipFill>
          <a:blip r:embed="rId1"/>
          <a:stretch>
            <a:fillRect/>
          </a:stretch>
        </p:blipFill>
        <p:spPr>
          <a:xfrm>
            <a:off x="2251834" y="2322542"/>
            <a:ext cx="7688331" cy="3838878"/>
          </a:xfrm>
          <a:prstGeom prst="rect">
            <a:avLst/>
          </a:prstGeom>
        </p:spPr>
      </p:pic>
      <p:sp>
        <p:nvSpPr>
          <p:cNvPr id="7" name="TextBox 6"/>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endPar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8371_1*l_h_a*1_1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1.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8371_1*l_h_i*1_1_1"/>
  <p:tag name="KSO_WM_TEMPLATE_CATEGORY" val="diagram"/>
  <p:tag name="KSO_WM_TEMPLATE_INDEX" val="20238371"/>
  <p:tag name="KSO_WM_UNIT_LAYERLEVEL" val="1_1_1"/>
  <p:tag name="KSO_WM_TAG_VERSION" val="3.0"/>
  <p:tag name="KSO_WM_BEAUTIFY_FLAG" val="#wm#"/>
  <p:tag name="KSO_WM_UNIT_PRESET_TEXT" val="01"/>
  <p:tag name="KSO_WM_UNIT_TEXT_FILL_FORE_SCHEMECOLOR_INDEX" val="1"/>
  <p:tag name="KSO_WM_UNIT_TEXT_FILL_TYPE" val="1"/>
  <p:tag name="KSO_WM_UNIT_USESOURCEFORMAT_APPLY" val="1"/>
</p:tagLst>
</file>

<file path=ppt/tags/tag12.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8371_1*l_h_i*1_2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8371_1*l_h_f*1_2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4.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8371_1*l_h_a*1_2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5.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8371_1*l_h_i*1_2_1"/>
  <p:tag name="KSO_WM_TEMPLATE_CATEGORY" val="diagram"/>
  <p:tag name="KSO_WM_TEMPLATE_INDEX" val="20238371"/>
  <p:tag name="KSO_WM_UNIT_LAYERLEVEL" val="1_1_1"/>
  <p:tag name="KSO_WM_TAG_VERSION" val="3.0"/>
  <p:tag name="KSO_WM_BEAUTIFY_FLAG" val="#wm#"/>
  <p:tag name="KSO_WM_UNIT_PRESET_TEXT" val="02"/>
  <p:tag name="KSO_WM_UNIT_TEXT_FILL_FORE_SCHEMECOLOR_INDEX" val="1"/>
  <p:tag name="KSO_WM_UNIT_TEXT_FILL_TYPE" val="1"/>
  <p:tag name="KSO_WM_UNIT_USESOURCEFORMAT_APPLY" val="1"/>
</p:tagLst>
</file>

<file path=ppt/tags/tag16.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8371_1*l_h_i*1_3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7.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8371_1*l_h_f*1_3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8.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8371_1*l_h_a*1_3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9.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8371_1*l_h_i*1_3_1"/>
  <p:tag name="KSO_WM_TEMPLATE_CATEGORY" val="diagram"/>
  <p:tag name="KSO_WM_TEMPLATE_INDEX" val="20238371"/>
  <p:tag name="KSO_WM_UNIT_LAYERLEVEL" val="1_1_1"/>
  <p:tag name="KSO_WM_TAG_VERSION" val="3.0"/>
  <p:tag name="KSO_WM_BEAUTIFY_FLAG" val="#wm#"/>
  <p:tag name="KSO_WM_UNIT_PRESET_TEXT" val="03"/>
  <p:tag name="KSO_WM_UNIT_TEXT_FILL_FORE_SCHEMECOLOR_INDEX" val="1"/>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8371_1*l_h_i*1_4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21.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8371_1*l_h_f*1_4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22.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8371_1*l_h_a*1_4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23.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8371_1*l_h_i*1_4_1"/>
  <p:tag name="KSO_WM_TEMPLATE_CATEGORY" val="diagram"/>
  <p:tag name="KSO_WM_TEMPLATE_INDEX" val="20238371"/>
  <p:tag name="KSO_WM_UNIT_LAYERLEVEL" val="1_1_1"/>
  <p:tag name="KSO_WM_TAG_VERSION" val="3.0"/>
  <p:tag name="KSO_WM_BEAUTIFY_FLAG" val="#wm#"/>
  <p:tag name="KSO_WM_UNIT_PRESET_TEXT" val="04"/>
  <p:tag name="KSO_WM_UNIT_TEXT_FILL_FORE_SCHEMECOLOR_INDEX" val="1"/>
  <p:tag name="KSO_WM_UNIT_TEXT_FILL_TYPE" val="1"/>
  <p:tag name="KSO_WM_UNIT_USESOURCEFORMAT_APPLY" val="1"/>
</p:tagLst>
</file>

<file path=ppt/tags/tag24.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8371_1*l_h_i*1_5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25.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8371_1*l_h_f*1_5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26.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38371_1*l_h_a*1_5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27.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8371_1*l_h_i*1_5_1"/>
  <p:tag name="KSO_WM_TEMPLATE_CATEGORY" val="diagram"/>
  <p:tag name="KSO_WM_TEMPLATE_INDEX" val="20238371"/>
  <p:tag name="KSO_WM_UNIT_LAYERLEVEL" val="1_1_1"/>
  <p:tag name="KSO_WM_TAG_VERSION" val="3.0"/>
  <p:tag name="KSO_WM_BEAUTIFY_FLAG" val="#wm#"/>
  <p:tag name="KSO_WM_UNIT_PRESET_TEXT" val="05"/>
  <p:tag name="KSO_WM_UNIT_TEXT_FILL_FORE_SCHEMECOLOR_INDEX" val="1"/>
  <p:tag name="KSO_WM_UNIT_TEXT_FILL_TYPE" val="1"/>
  <p:tag name="KSO_WM_UNIT_USESOURCEFORMAT_APPLY" val="1"/>
</p:tagLst>
</file>

<file path=ppt/tags/tag28.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238371_1*l_h_i*1_6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29.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8371_1*l_h_f*1_6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38371_1*l_h_a*1_6_1"/>
  <p:tag name="KSO_WM_TEMPLATE_CATEGORY" val="diagram"/>
  <p:tag name="KSO_WM_TEMPLATE_INDEX" val="202383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31.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20238371_1*l_h_i*1_6_1"/>
  <p:tag name="KSO_WM_TEMPLATE_CATEGORY" val="diagram"/>
  <p:tag name="KSO_WM_TEMPLATE_INDEX" val="20238371"/>
  <p:tag name="KSO_WM_UNIT_LAYERLEVEL" val="1_1_1"/>
  <p:tag name="KSO_WM_TAG_VERSION" val="3.0"/>
  <p:tag name="KSO_WM_BEAUTIFY_FLAG" val="#wm#"/>
  <p:tag name="KSO_WM_UNIT_PRESET_TEXT" val="06"/>
  <p:tag name="KSO_WM_UNIT_TEXT_FILL_FORE_SCHEMECOLOR_INDEX" val="1"/>
  <p:tag name="KSO_WM_UNIT_TEXT_FILL_TYPE" val="1"/>
  <p:tag name="KSO_WM_UNIT_USESOURCEFORMAT_APPLY" val="1"/>
</p:tagLst>
</file>

<file path=ppt/tags/tag32.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l"/>
  <p:tag name="KSO_WM_SLIDE_LAYOUT_CNT" val="1_1"/>
  <p:tag name="KSO_WM_SLIDE_TYPE" val="text"/>
  <p:tag name="KSO_WM_SLIDE_SUBTYPE" val="picTxt"/>
  <p:tag name="KSO_WM_SLIDE_SIZE" val="851.107*361.093"/>
  <p:tag name="KSO_WM_SLIDE_POSITION" val="54.75*134.907"/>
  <p:tag name="KSO_WM_TEMPLATE_INDEX" val="20238363"/>
  <p:tag name="KSO_WM_TEMPLATE_SUBCATEGORY" val="0"/>
  <p:tag name="KSO_WM_SLIDE_INDEX" val="1"/>
  <p:tag name="KSO_WM_TAG_VERSION" val="3.0"/>
  <p:tag name="KSO_WM_SLIDE_ID" val="custom20238363_1"/>
  <p:tag name="KSO_WM_SLIDE_ITEM_CNT" val="6"/>
  <p:tag name="KSO_WM_SPECIAL_SOURCE" val="bdnul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63_1*i*1"/>
  <p:tag name="KSO_WM_TEMPLATE_CATEGORY" val="custom"/>
  <p:tag name="KSO_WM_TEMPLATE_INDEX" val="20238363"/>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363_1*i*2"/>
  <p:tag name="KSO_WM_TEMPLATE_CATEGORY" val="custom"/>
  <p:tag name="KSO_WM_TEMPLATE_INDEX" val="20238363"/>
  <p:tag name="KSO_WM_UNIT_LAYERLEVEL" val="1"/>
  <p:tag name="KSO_WM_TAG_VERSION" val="3.0"/>
  <p:tag name="KSO_WM_BEAUTIFY_FLAG" val="#wm#"/>
  <p:tag name="KSO_WM_UNIT_FILL_FORE_SCHEMECOLOR_INDEX" val="14"/>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63"/>
  <p:tag name="KSO_WM_UNIT_ID" val="custom20238363_1*a*1"/>
  <p:tag name="KSO_WM_UNIT_PRESET_TEXT" val="The title goes here"/>
  <p:tag name="KSO_WM_UNIT_TEXT_FILL_FORE_SCHEMECOLOR_INDEX" val="2"/>
  <p:tag name="KSO_WM_UNIT_TEXT_FILL_TYPE" val="1"/>
  <p:tag name="KSO_WM_UNIT_USESOURCEFORMAT_APPLY" val="1"/>
</p:tagLst>
</file>

<file path=ppt/tags/tag8.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47265625,&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8371_1*l_h_i*1_1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9.xml><?xml version="1.0" encoding="utf-8"?>
<p:tagLst xmlns:p="http://schemas.openxmlformats.org/presentationml/2006/main">
  <p:tag name="KSO_WM_DIAGRAM_MAX_ITEMCNT" val="6"/>
  <p:tag name="KSO_WM_DIAGRAM_MIN_ITEMCNT" val="6"/>
  <p:tag name="KSO_WM_DIAGRAM_VIRTUALLY_FRAME" val="{&quot;height&quot;:361.09283447265625,&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8371_1*l_h_f*1_1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heme/theme1.xml><?xml version="1.0" encoding="utf-8"?>
<a:theme xmlns:a="http://schemas.openxmlformats.org/drawingml/2006/main" name="Chủ đề Office">
  <a:themeElements>
    <a:clrScheme name="Lục">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iCiel Gotham Medium"/>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19262</Words>
  <Application>WPS Presentation</Application>
  <PresentationFormat>Widescreen</PresentationFormat>
  <Paragraphs>727</Paragraphs>
  <Slides>70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70</vt:i4>
      </vt:variant>
    </vt:vector>
  </HeadingPairs>
  <TitlesOfParts>
    <vt:vector size="86" baseType="lpstr">
      <vt:lpstr>Arial</vt:lpstr>
      <vt:lpstr>SimSun</vt:lpstr>
      <vt:lpstr>Wingdings</vt:lpstr>
      <vt:lpstr>Calibri Light</vt:lpstr>
      <vt:lpstr>Myriad Pro Light SemiExt</vt:lpstr>
      <vt:lpstr>Myriad Pro</vt:lpstr>
      <vt:lpstr>iCiel Gotham Medium</vt:lpstr>
      <vt:lpstr>AMGDT</vt:lpstr>
      <vt:lpstr>iCiel Gotham Medium</vt:lpstr>
      <vt:lpstr>iCiel Gotham Ultra</vt:lpstr>
      <vt:lpstr>Myriad Pro</vt:lpstr>
      <vt:lpstr>Cambria Math</vt:lpstr>
      <vt:lpstr>Microsoft YaHei</vt:lpstr>
      <vt:lpstr>Arial Unicode MS</vt:lpstr>
      <vt:lpstr>Calibri</vt:lpstr>
      <vt:lpstr>Chủ đề Office</vt:lpstr>
      <vt:lpstr>What does a project mean?</vt:lpstr>
      <vt:lpstr>What are the characteristics of a project?</vt:lpstr>
      <vt:lpstr>What is project management?</vt:lpstr>
      <vt:lpstr>PowerPoint 演示文稿</vt:lpstr>
      <vt:lpstr>Project planning</vt:lpstr>
      <vt:lpstr>Project return</vt:lpstr>
      <vt:lpstr>Types of Development Projects</vt:lpstr>
      <vt:lpstr>Work Breakdown Structure</vt:lpstr>
      <vt:lpstr>Responsibility Assignment Matrix</vt:lpstr>
      <vt:lpstr>Managing projects</vt:lpstr>
      <vt:lpstr>The Gantt Chart</vt:lpstr>
      <vt:lpstr>Earned Value Management (EVM)</vt:lpstr>
      <vt:lpstr>PowerPoint 演示文稿</vt:lpstr>
      <vt:lpstr>Project Management - CPM and PERT</vt:lpstr>
      <vt:lpstr>Project Management - CPM and PERT</vt:lpstr>
      <vt:lpstr>Project Management - CPM and PERT</vt:lpstr>
      <vt:lpstr>Critical Path Method (CPM)</vt:lpstr>
      <vt:lpstr>Critical Path Method (CPM)</vt:lpstr>
      <vt:lpstr>Rule for calculating duration of project</vt:lpstr>
      <vt:lpstr>Example: Build up project network</vt:lpstr>
      <vt:lpstr>PowerPoint 演示文稿</vt:lpstr>
      <vt:lpstr>PowerPoint 演示文稿</vt:lpstr>
      <vt:lpstr>Example: Build up project network</vt:lpstr>
      <vt:lpstr>Example: Build up project network</vt:lpstr>
      <vt:lpstr>Example: Build up project network</vt:lpstr>
      <vt:lpstr>PowerPoint 演示文稿</vt:lpstr>
      <vt:lpstr>PowerPoint 演示文稿</vt:lpstr>
      <vt:lpstr>Project crashing</vt:lpstr>
      <vt:lpstr>Example</vt:lpstr>
      <vt:lpstr>Define critical paths, duration and costs</vt:lpstr>
      <vt:lpstr>The total cost for various project durations are as follows:</vt:lpstr>
      <vt:lpstr>Program Evaluation and Review Technique (PERT)</vt:lpstr>
      <vt:lpstr>Probability of project completion</vt:lpstr>
      <vt:lpstr>Beta Probability Distribution with Three Time Estimates</vt:lpstr>
      <vt:lpstr>Probability of project completion</vt:lpstr>
      <vt:lpstr>Normal distribution of network duration</vt:lpstr>
      <vt:lpstr>Probability that the network will be completed in 16 weeks or less</vt:lpstr>
      <vt:lpstr>Example</vt:lpstr>
      <vt:lpstr>PowerPoint 演示文稿</vt:lpstr>
      <vt:lpstr>PowerPoint 演示文稿</vt:lpstr>
      <vt:lpstr>Problem set: Project network (PN)</vt:lpstr>
      <vt:lpstr>PowerPoint 演示文稿</vt:lpstr>
      <vt:lpstr>Cost-time trade-offs and project crashing</vt:lpstr>
      <vt:lpstr>Cost-time trade-offs and project crashing</vt:lpstr>
      <vt:lpstr>Example: Project crashing to meet a deadline at Milwaukee Paper</vt:lpstr>
      <vt:lpstr>PowerPoint 演示文稿</vt:lpstr>
      <vt:lpstr>PowerPoint 演示文稿</vt:lpstr>
      <vt:lpstr>Example: Project Crashing with Linear Programming</vt:lpstr>
      <vt:lpstr>Objective function</vt:lpstr>
      <vt:lpstr>Crash time constraint</vt:lpstr>
      <vt:lpstr>Project completion constraint </vt:lpstr>
      <vt:lpstr>Constraints describing the network </vt:lpstr>
      <vt:lpstr>Constraint for each activity</vt:lpstr>
      <vt:lpstr>Constraint for each activity</vt:lpstr>
      <vt:lpstr>Constraint for each activity</vt:lpstr>
      <vt:lpstr>PowerPoint 演示文稿</vt:lpstr>
      <vt:lpstr>PowerPoint 演示文稿</vt:lpstr>
      <vt:lpstr>Project scheduling</vt:lpstr>
      <vt:lpstr>Example</vt:lpstr>
      <vt:lpstr>PowerPoint 演示文稿</vt:lpstr>
      <vt:lpstr>PowerPoint 演示文稿</vt:lpstr>
      <vt:lpstr>PowerPoint 演示文稿</vt:lpstr>
      <vt:lpstr>Managing with limited resources</vt:lpstr>
      <vt:lpstr>Example</vt:lpstr>
      <vt:lpstr>The computations when activities are chosen based on the SPT rule</vt:lpstr>
      <vt:lpstr>Managing with limited resources</vt:lpstr>
      <vt:lpstr>Example</vt:lpstr>
      <vt:lpstr>Example</vt:lpstr>
      <vt:lpstr>A Critique of PERT and CPM: advantages</vt:lpstr>
      <vt:lpstr>A Critique of PERT and CPM: limitations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a project mean?</dc:title>
  <dc:creator>Vien Van Nguyen</dc:creator>
  <cp:lastModifiedBy>South Stephen</cp:lastModifiedBy>
  <cp:revision>2</cp:revision>
  <dcterms:created xsi:type="dcterms:W3CDTF">2023-12-29T02:54:00Z</dcterms:created>
  <dcterms:modified xsi:type="dcterms:W3CDTF">2025-08-08T12:06:13Z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38681BE7C5D3473A9766AEDF75F29627_12</vt:lpwstr>
  </property>
  <property fmtid="{D5CDD505-2E9C-101B-9397-08002B2CF9AE}" pid="3" name="KSOProductBuildVer">
    <vt:lpwstr>1033-12.2.0.22222</vt:lpwstr>
  </property>
</Properties>
</file>